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3" r:id="rId2"/>
    <p:sldId id="285" r:id="rId3"/>
    <p:sldId id="256" r:id="rId4"/>
    <p:sldId id="284" r:id="rId5"/>
    <p:sldId id="264" r:id="rId6"/>
    <p:sldId id="266" r:id="rId7"/>
    <p:sldId id="267" r:id="rId8"/>
    <p:sldId id="257" r:id="rId9"/>
    <p:sldId id="263" r:id="rId10"/>
    <p:sldId id="265" r:id="rId11"/>
    <p:sldId id="280" r:id="rId12"/>
    <p:sldId id="281" r:id="rId13"/>
    <p:sldId id="28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937" autoAdjust="0"/>
  </p:normalViewPr>
  <p:slideViewPr>
    <p:cSldViewPr snapToGrid="0">
      <p:cViewPr varScale="1">
        <p:scale>
          <a:sx n="44" d="100"/>
          <a:sy n="44" d="100"/>
        </p:scale>
        <p:origin x="1716" y="42"/>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BF59AF-181D-4CFA-A83F-E14D84B23A58}" type="datetimeFigureOut">
              <a:rPr lang="en-US" smtClean="0"/>
              <a:t>2022-11-15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727227-0633-4FD9-AB2A-03675A359E6B}" type="slidenum">
              <a:rPr lang="en-US" smtClean="0"/>
              <a:t>‹#›</a:t>
            </a:fld>
            <a:endParaRPr lang="en-US"/>
          </a:p>
        </p:txBody>
      </p:sp>
    </p:spTree>
    <p:extLst>
      <p:ext uri="{BB962C8B-B14F-4D97-AF65-F5344CB8AC3E}">
        <p14:creationId xmlns:p14="http://schemas.microsoft.com/office/powerpoint/2010/main" val="3259726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Anish Rana and today you are watching Kubernetes web series. </a:t>
            </a:r>
          </a:p>
          <a:p>
            <a:r>
              <a:rPr lang="en-US" dirty="0"/>
              <a:t>As of now, we have successfully completed some topics. If you have not watched those previous videos, then you may click on I button. </a:t>
            </a:r>
          </a:p>
          <a:p>
            <a:endParaRPr lang="en-US" dirty="0"/>
          </a:p>
          <a:p>
            <a:r>
              <a:rPr lang="en-US" dirty="0"/>
              <a:t>Just for your information, this power point document can be downloaded from my </a:t>
            </a:r>
            <a:r>
              <a:rPr lang="en-US" dirty="0" err="1"/>
              <a:t>Github</a:t>
            </a:r>
            <a:r>
              <a:rPr lang="en-US" dirty="0"/>
              <a:t> page.  Besides this, subtitle for different language, such as English, French, Russian and German, is available for this video. </a:t>
            </a:r>
          </a:p>
          <a:p>
            <a:endParaRPr lang="en-US" dirty="0"/>
          </a:p>
          <a:p>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1</a:t>
            </a:fld>
            <a:endParaRPr lang="en-US"/>
          </a:p>
        </p:txBody>
      </p:sp>
    </p:spTree>
    <p:extLst>
      <p:ext uri="{BB962C8B-B14F-4D97-AF65-F5344CB8AC3E}">
        <p14:creationId xmlns:p14="http://schemas.microsoft.com/office/powerpoint/2010/main" val="280887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the previous slide, we will install these the packages. </a:t>
            </a:r>
          </a:p>
          <a:p>
            <a:endParaRPr lang="en-US" dirty="0"/>
          </a:p>
          <a:p>
            <a:r>
              <a:rPr lang="en-US" dirty="0"/>
              <a:t>Lets’ have a look into these packages. First one is </a:t>
            </a:r>
            <a:r>
              <a:rPr lang="en-US" dirty="0" err="1"/>
              <a:t>Kubelet</a:t>
            </a:r>
            <a:r>
              <a:rPr lang="en-US" dirty="0"/>
              <a:t>.</a:t>
            </a:r>
          </a:p>
        </p:txBody>
      </p:sp>
      <p:sp>
        <p:nvSpPr>
          <p:cNvPr id="4" name="Slide Number Placeholder 3"/>
          <p:cNvSpPr>
            <a:spLocks noGrp="1"/>
          </p:cNvSpPr>
          <p:nvPr>
            <p:ph type="sldNum" sz="quarter" idx="5"/>
          </p:nvPr>
        </p:nvSpPr>
        <p:spPr/>
        <p:txBody>
          <a:bodyPr/>
          <a:lstStyle/>
          <a:p>
            <a:fld id="{7D727227-0633-4FD9-AB2A-03675A359E6B}" type="slidenum">
              <a:rPr lang="en-US" smtClean="0"/>
              <a:t>10</a:t>
            </a:fld>
            <a:endParaRPr lang="en-US"/>
          </a:p>
        </p:txBody>
      </p:sp>
    </p:spTree>
    <p:extLst>
      <p:ext uri="{BB962C8B-B14F-4D97-AF65-F5344CB8AC3E}">
        <p14:creationId xmlns:p14="http://schemas.microsoft.com/office/powerpoint/2010/main" val="3727108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already coved this topic in my previous video, you will observe the link in description. </a:t>
            </a:r>
          </a:p>
          <a:p>
            <a:endParaRPr lang="en-US" dirty="0"/>
          </a:p>
          <a:p>
            <a:endParaRPr lang="en-US" dirty="0"/>
          </a:p>
        </p:txBody>
      </p:sp>
      <p:sp>
        <p:nvSpPr>
          <p:cNvPr id="4" name="Slide Number Placeholder 3"/>
          <p:cNvSpPr>
            <a:spLocks noGrp="1"/>
          </p:cNvSpPr>
          <p:nvPr>
            <p:ph type="sldNum" sz="quarter" idx="5"/>
          </p:nvPr>
        </p:nvSpPr>
        <p:spPr/>
        <p:txBody>
          <a:bodyPr/>
          <a:lstStyle/>
          <a:p>
            <a:fld id="{1E972C9A-DD8E-45E1-A662-4910C021E3E4}" type="slidenum">
              <a:rPr lang="en-US" smtClean="0"/>
              <a:t>11</a:t>
            </a:fld>
            <a:endParaRPr lang="en-US"/>
          </a:p>
        </p:txBody>
      </p:sp>
    </p:spTree>
    <p:extLst>
      <p:ext uri="{BB962C8B-B14F-4D97-AF65-F5344CB8AC3E}">
        <p14:creationId xmlns:p14="http://schemas.microsoft.com/office/powerpoint/2010/main" val="2471788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install the </a:t>
            </a:r>
            <a:r>
              <a:rPr lang="en-US" dirty="0" err="1"/>
              <a:t>kubeadm</a:t>
            </a:r>
            <a:r>
              <a:rPr lang="en-US" dirty="0"/>
              <a:t> package, it will provide us the </a:t>
            </a:r>
            <a:r>
              <a:rPr lang="en-US" dirty="0" err="1"/>
              <a:t>kubeadm</a:t>
            </a:r>
            <a:r>
              <a:rPr lang="en-US" dirty="0"/>
              <a:t> command. </a:t>
            </a:r>
          </a:p>
          <a:p>
            <a:r>
              <a:rPr lang="en-US" sz="1200" kern="1200" dirty="0" err="1">
                <a:solidFill>
                  <a:schemeClr val="tx1"/>
                </a:solidFill>
                <a:latin typeface="+mn-lt"/>
                <a:ea typeface="+mn-ea"/>
                <a:cs typeface="+mn-cs"/>
              </a:rPr>
              <a:t>Kubeadm</a:t>
            </a:r>
            <a:r>
              <a:rPr lang="en-US" sz="1200" kern="1200" dirty="0">
                <a:solidFill>
                  <a:schemeClr val="tx1"/>
                </a:solidFill>
                <a:latin typeface="+mn-lt"/>
                <a:ea typeface="+mn-ea"/>
                <a:cs typeface="+mn-cs"/>
              </a:rPr>
              <a:t> is a command/tool used to build Kubernetes (</a:t>
            </a:r>
            <a:r>
              <a:rPr lang="en-US" sz="1200" kern="1200" dirty="0" err="1">
                <a:solidFill>
                  <a:schemeClr val="tx1"/>
                </a:solidFill>
                <a:latin typeface="+mn-lt"/>
                <a:ea typeface="+mn-ea"/>
                <a:cs typeface="+mn-cs"/>
              </a:rPr>
              <a:t>K8s</a:t>
            </a:r>
            <a:r>
              <a:rPr lang="en-US" sz="1200" kern="1200" dirty="0">
                <a:solidFill>
                  <a:schemeClr val="tx1"/>
                </a:solidFill>
                <a:latin typeface="+mn-lt"/>
                <a:ea typeface="+mn-ea"/>
                <a:cs typeface="+mn-cs"/>
              </a:rPr>
              <a:t>) clusters</a:t>
            </a:r>
            <a:r>
              <a:rPr lang="en-US" dirty="0"/>
              <a:t>. </a:t>
            </a:r>
            <a:r>
              <a:rPr lang="en-US" dirty="0" err="1"/>
              <a:t>Kubeadm</a:t>
            </a:r>
            <a:r>
              <a:rPr lang="en-US" dirty="0"/>
              <a:t> performs the necessary actions to get a minimum viable cluster up and running quickly. </a:t>
            </a:r>
          </a:p>
          <a:p>
            <a:endParaRPr lang="en-US" dirty="0"/>
          </a:p>
          <a:p>
            <a:r>
              <a:rPr lang="en-US" sz="1200" kern="1200" dirty="0">
                <a:solidFill>
                  <a:schemeClr val="tx1"/>
                </a:solidFill>
                <a:latin typeface="+mn-lt"/>
                <a:ea typeface="+mn-ea"/>
                <a:cs typeface="+mn-cs"/>
              </a:rPr>
              <a:t>kubectl : kubectl is the Kubernetes-specific command line tool that lets you communicate and control Kubernetes clusters. With the help of this command, </a:t>
            </a:r>
            <a:r>
              <a:rPr lang="en-US" dirty="0"/>
              <a:t> you can create, manage, or delete resources on your Kubernetes platform.</a:t>
            </a:r>
          </a:p>
        </p:txBody>
      </p:sp>
      <p:sp>
        <p:nvSpPr>
          <p:cNvPr id="4" name="Slide Number Placeholder 3"/>
          <p:cNvSpPr>
            <a:spLocks noGrp="1"/>
          </p:cNvSpPr>
          <p:nvPr>
            <p:ph type="sldNum" sz="quarter" idx="5"/>
          </p:nvPr>
        </p:nvSpPr>
        <p:spPr/>
        <p:txBody>
          <a:bodyPr/>
          <a:lstStyle/>
          <a:p>
            <a:fld id="{7D727227-0633-4FD9-AB2A-03675A359E6B}" type="slidenum">
              <a:rPr lang="en-US" smtClean="0"/>
              <a:t>12</a:t>
            </a:fld>
            <a:endParaRPr lang="en-US"/>
          </a:p>
        </p:txBody>
      </p:sp>
    </p:spTree>
    <p:extLst>
      <p:ext uri="{BB962C8B-B14F-4D97-AF65-F5344CB8AC3E}">
        <p14:creationId xmlns:p14="http://schemas.microsoft.com/office/powerpoint/2010/main" val="2099563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time to jump into our lab section where we will perform all these steps.</a:t>
            </a:r>
          </a:p>
        </p:txBody>
      </p:sp>
      <p:sp>
        <p:nvSpPr>
          <p:cNvPr id="4" name="Slide Number Placeholder 3"/>
          <p:cNvSpPr>
            <a:spLocks noGrp="1"/>
          </p:cNvSpPr>
          <p:nvPr>
            <p:ph type="sldNum" sz="quarter" idx="5"/>
          </p:nvPr>
        </p:nvSpPr>
        <p:spPr/>
        <p:txBody>
          <a:bodyPr/>
          <a:lstStyle/>
          <a:p>
            <a:fld id="{7D727227-0633-4FD9-AB2A-03675A359E6B}" type="slidenum">
              <a:rPr lang="en-US" smtClean="0"/>
              <a:t>13</a:t>
            </a:fld>
            <a:endParaRPr lang="en-US"/>
          </a:p>
        </p:txBody>
      </p:sp>
    </p:spTree>
    <p:extLst>
      <p:ext uri="{BB962C8B-B14F-4D97-AF65-F5344CB8AC3E}">
        <p14:creationId xmlns:p14="http://schemas.microsoft.com/office/powerpoint/2010/main" val="946749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we're going to cover one interesting topic, i.e.  “How to build Kubernetes cluster?"</a:t>
            </a:r>
          </a:p>
          <a:p>
            <a:endParaRPr lang="en-US" dirty="0"/>
          </a:p>
          <a:p>
            <a:endParaRPr lang="en-US" dirty="0"/>
          </a:p>
          <a:p>
            <a:r>
              <a:rPr lang="en-US" dirty="0"/>
              <a:t>we are talking about how to create a Kubernetes cluster. We will cover the theory part. In which I will try to cover all those commands that I will execute on lab section. </a:t>
            </a:r>
          </a:p>
          <a:p>
            <a:endParaRPr lang="en-US" dirty="0"/>
          </a:p>
          <a:p>
            <a:r>
              <a:rPr lang="en-US" dirty="0"/>
              <a:t>I believe that theory part is curtail because we will get the know “why we are executing these commands”?</a:t>
            </a:r>
          </a:p>
          <a:p>
            <a:endParaRPr lang="en-US" dirty="0"/>
          </a:p>
          <a:p>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2</a:t>
            </a:fld>
            <a:endParaRPr lang="en-US"/>
          </a:p>
        </p:txBody>
      </p:sp>
    </p:spTree>
    <p:extLst>
      <p:ext uri="{BB962C8B-B14F-4D97-AF65-F5344CB8AC3E}">
        <p14:creationId xmlns:p14="http://schemas.microsoft.com/office/powerpoint/2010/main" val="105113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If you want to reach me out then, these are details you may use.</a:t>
            </a:r>
          </a:p>
        </p:txBody>
      </p:sp>
      <p:sp>
        <p:nvSpPr>
          <p:cNvPr id="4" name="Slide Number Placeholder 3"/>
          <p:cNvSpPr>
            <a:spLocks noGrp="1"/>
          </p:cNvSpPr>
          <p:nvPr>
            <p:ph type="sldNum" sz="quarter" idx="5"/>
          </p:nvPr>
        </p:nvSpPr>
        <p:spPr/>
        <p:txBody>
          <a:bodyPr/>
          <a:lstStyle/>
          <a:p>
            <a:fld id="{7D727227-0633-4FD9-AB2A-03675A359E6B}" type="slidenum">
              <a:rPr lang="en-US" smtClean="0"/>
              <a:t>3</a:t>
            </a:fld>
            <a:endParaRPr lang="en-US"/>
          </a:p>
        </p:txBody>
      </p:sp>
    </p:spTree>
    <p:extLst>
      <p:ext uri="{BB962C8B-B14F-4D97-AF65-F5344CB8AC3E}">
        <p14:creationId xmlns:p14="http://schemas.microsoft.com/office/powerpoint/2010/main" val="1581767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today, I will walk you through How to build the Kubernetes cluster.</a:t>
            </a:r>
          </a:p>
          <a:p>
            <a:endParaRPr lang="en-US" dirty="0"/>
          </a:p>
          <a:p>
            <a:r>
              <a:rPr lang="en-US" dirty="0"/>
              <a:t>Before that, we will discuss the prerequisites for this</a:t>
            </a:r>
          </a:p>
          <a:p>
            <a:r>
              <a:rPr lang="en-US" dirty="0"/>
              <a:t>how to do smooth installation on CentOS 9 Stream OS. </a:t>
            </a:r>
          </a:p>
          <a:p>
            <a:endParaRPr lang="en-US" dirty="0"/>
          </a:p>
          <a:p>
            <a:r>
              <a:rPr lang="en-US" dirty="0"/>
              <a:t>Through manual and script. To explain more, we will do the manual steps on our master node and then use script to install the Kubernetes cluster on Workernodes. </a:t>
            </a:r>
          </a:p>
          <a:p>
            <a:endParaRPr lang="en-US" dirty="0"/>
          </a:p>
          <a:p>
            <a:r>
              <a:rPr lang="en-US" dirty="0"/>
              <a:t>All these steps we will perform on live, it means on LAB. </a:t>
            </a:r>
          </a:p>
          <a:p>
            <a:endParaRPr lang="en-US" dirty="0"/>
          </a:p>
          <a:p>
            <a:r>
              <a:rPr lang="en-US" dirty="0"/>
              <a:t>Let’s start with Prerequisites first and open the curtains.</a:t>
            </a:r>
          </a:p>
          <a:p>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4</a:t>
            </a:fld>
            <a:endParaRPr lang="en-US"/>
          </a:p>
        </p:txBody>
      </p:sp>
    </p:spTree>
    <p:extLst>
      <p:ext uri="{BB962C8B-B14F-4D97-AF65-F5344CB8AC3E}">
        <p14:creationId xmlns:p14="http://schemas.microsoft.com/office/powerpoint/2010/main" val="1994978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topic is “VM requirement in Kubernetes cluster?”</a:t>
            </a:r>
          </a:p>
          <a:p>
            <a:endParaRPr lang="en-US" dirty="0"/>
          </a:p>
          <a:p>
            <a:pPr marL="228600" indent="-228600">
              <a:buAutoNum type="arabicPeriod"/>
            </a:pPr>
            <a:r>
              <a:rPr lang="en-US" dirty="0"/>
              <a:t>A compatible Linux Host machines.</a:t>
            </a:r>
          </a:p>
          <a:p>
            <a:pPr marL="228600" indent="-228600">
              <a:buAutoNum type="arabicPeriod"/>
            </a:pPr>
            <a:r>
              <a:rPr lang="en-US" dirty="0"/>
              <a:t>Minimum 2 GB RAM, if you allocate less, you will have less room for your application. </a:t>
            </a:r>
          </a:p>
          <a:p>
            <a:pPr marL="228600" indent="-228600">
              <a:buAutoNum type="arabicPeriod"/>
            </a:pPr>
            <a:r>
              <a:rPr lang="en-US" dirty="0"/>
              <a:t>2 CPUs will be enough. However, if you give more, it would be good.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For this cluster, I will assign 20 GB hard disk. </a:t>
            </a:r>
          </a:p>
          <a:p>
            <a:pPr marL="228600" indent="-228600">
              <a:buAutoNum type="arabicPeriod"/>
            </a:pPr>
            <a:r>
              <a:rPr lang="en-US" dirty="0"/>
              <a:t>Swap must be disable. </a:t>
            </a:r>
          </a:p>
          <a:p>
            <a:pPr marL="228600" indent="-228600">
              <a:buAutoNum type="arabicPeriod"/>
            </a:pPr>
            <a:r>
              <a:rPr lang="en-US" dirty="0"/>
              <a:t>Full connectivity between your cluster, whether it will be in your public or Private network.</a:t>
            </a:r>
          </a:p>
          <a:p>
            <a:pPr marL="228600" indent="-228600">
              <a:buAutoNum type="arabicPeriod"/>
            </a:pPr>
            <a:r>
              <a:rPr lang="en-US" dirty="0"/>
              <a:t>Unique Hostname, mac address and so on.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5380E52-CDE3-40E3-A1D7-825081A92F0F}" type="slidenum">
              <a:rPr lang="en-US" smtClean="0"/>
              <a:t>5</a:t>
            </a:fld>
            <a:endParaRPr lang="en-US"/>
          </a:p>
        </p:txBody>
      </p:sp>
    </p:spTree>
    <p:extLst>
      <p:ext uri="{BB962C8B-B14F-4D97-AF65-F5344CB8AC3E}">
        <p14:creationId xmlns:p14="http://schemas.microsoft.com/office/powerpoint/2010/main" val="3657392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Commands to check the requirement.</a:t>
            </a:r>
          </a:p>
          <a:p>
            <a:r>
              <a:rPr 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 order</a:t>
            </a:r>
            <a:r>
              <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rPr>
              <a:t> to check the RAM, we can execute the command “cat /proc/</a:t>
            </a:r>
            <a:r>
              <a:rPr lang="en-US" sz="1200" b="0"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meminfo</a:t>
            </a:r>
            <a:r>
              <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endPar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rPr>
              <a:t>However, this command produce too many information. </a:t>
            </a:r>
          </a:p>
          <a:p>
            <a:endPar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rPr>
              <a:t>we are interested only on </a:t>
            </a:r>
            <a:r>
              <a:rPr lang="en-US" sz="1200" b="0"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MemTotal</a:t>
            </a:r>
            <a:r>
              <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rPr>
              <a:t>. This command gives us the information in KB. In order to change to GB, we can use awk command and divided by 1024, 2 times.</a:t>
            </a:r>
          </a:p>
          <a:p>
            <a:endPar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rPr>
              <a:t>If I execute this command, it tell us 2.16 GB. It means our RAM requirement is fulfilled. </a:t>
            </a:r>
          </a:p>
          <a:p>
            <a:endPar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1200" b="0" dirty="0">
                <a:ln w="10160">
                  <a:solidFill>
                    <a:schemeClr val="accent5"/>
                  </a:solidFill>
                  <a:prstDash val="solid"/>
                </a:ln>
                <a:solidFill>
                  <a:srgbClr val="FFFFFF"/>
                </a:solidFill>
                <a:effectLst>
                  <a:outerShdw blurRad="38100" dist="22860" dir="5400000" algn="tl" rotWithShape="0">
                    <a:srgbClr val="000000">
                      <a:alpha val="30000"/>
                    </a:srgbClr>
                  </a:outerShdw>
                </a:effectLst>
              </a:rPr>
              <a:t>Next is CPU.</a:t>
            </a:r>
            <a:endParaRPr lang="en-US" dirty="0"/>
          </a:p>
        </p:txBody>
      </p:sp>
      <p:sp>
        <p:nvSpPr>
          <p:cNvPr id="4" name="Slide Number Placeholder 3"/>
          <p:cNvSpPr>
            <a:spLocks noGrp="1"/>
          </p:cNvSpPr>
          <p:nvPr>
            <p:ph type="sldNum" sz="quarter" idx="5"/>
          </p:nvPr>
        </p:nvSpPr>
        <p:spPr/>
        <p:txBody>
          <a:bodyPr/>
          <a:lstStyle/>
          <a:p>
            <a:fld id="{7D727227-0633-4FD9-AB2A-03675A359E6B}" type="slidenum">
              <a:rPr lang="en-US" smtClean="0"/>
              <a:t>6</a:t>
            </a:fld>
            <a:endParaRPr lang="en-US"/>
          </a:p>
        </p:txBody>
      </p:sp>
    </p:spTree>
    <p:extLst>
      <p:ext uri="{BB962C8B-B14F-4D97-AF65-F5344CB8AC3E}">
        <p14:creationId xmlns:p14="http://schemas.microsoft.com/office/powerpoint/2010/main" val="1618535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execute the command “cat /proc/</a:t>
            </a:r>
            <a:r>
              <a:rPr lang="en-US" dirty="0" err="1"/>
              <a:t>meminfo</a:t>
            </a:r>
            <a:r>
              <a:rPr lang="en-US" dirty="0"/>
              <a:t> | grep processor” to identify how many CPUs are being allocated to this machine. </a:t>
            </a:r>
          </a:p>
          <a:p>
            <a:endParaRPr lang="en-US" dirty="0"/>
          </a:p>
          <a:p>
            <a:endParaRPr lang="en-US" dirty="0"/>
          </a:p>
          <a:p>
            <a:r>
              <a:rPr lang="en-US" dirty="0"/>
              <a:t>If I execute this command, it produce 0 and 1, it means that we have 2 CPUs allocated.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bear in mind that we need at least 2 CPUs. We can say that our requirement is fulfilled. </a:t>
            </a:r>
          </a:p>
          <a:p>
            <a:endParaRPr lang="en-US" dirty="0"/>
          </a:p>
          <a:p>
            <a:endParaRPr lang="en-US" dirty="0"/>
          </a:p>
          <a:p>
            <a:r>
              <a:rPr lang="en-US" dirty="0"/>
              <a:t>Next is, </a:t>
            </a:r>
          </a:p>
        </p:txBody>
      </p:sp>
      <p:sp>
        <p:nvSpPr>
          <p:cNvPr id="4" name="Slide Number Placeholder 3"/>
          <p:cNvSpPr>
            <a:spLocks noGrp="1"/>
          </p:cNvSpPr>
          <p:nvPr>
            <p:ph type="sldNum" sz="quarter" idx="5"/>
          </p:nvPr>
        </p:nvSpPr>
        <p:spPr/>
        <p:txBody>
          <a:bodyPr/>
          <a:lstStyle/>
          <a:p>
            <a:fld id="{7D727227-0633-4FD9-AB2A-03675A359E6B}" type="slidenum">
              <a:rPr lang="en-US" smtClean="0"/>
              <a:t>7</a:t>
            </a:fld>
            <a:endParaRPr lang="en-US"/>
          </a:p>
        </p:txBody>
      </p:sp>
    </p:spTree>
    <p:extLst>
      <p:ext uri="{BB962C8B-B14F-4D97-AF65-F5344CB8AC3E}">
        <p14:creationId xmlns:p14="http://schemas.microsoft.com/office/powerpoint/2010/main" val="2224952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disable the Swap permanently.</a:t>
            </a:r>
          </a:p>
          <a:p>
            <a:endParaRPr lang="en-US" dirty="0"/>
          </a:p>
          <a:p>
            <a:r>
              <a:rPr lang="en-US" dirty="0"/>
              <a:t>we can use “SED” command. This command, first search the “swap” key word. If it finds, then it will add hash in the beginning of the line. It means this line will me comment.</a:t>
            </a:r>
          </a:p>
          <a:p>
            <a:endParaRPr lang="en-US" dirty="0"/>
          </a:p>
          <a:p>
            <a:r>
              <a:rPr lang="en-US" dirty="0"/>
              <a:t>Now, the question is “how to disable the swap for current session?”. For this we have “</a:t>
            </a:r>
            <a:r>
              <a:rPr lang="en-US" dirty="0" err="1"/>
              <a:t>swapoff</a:t>
            </a:r>
            <a:r>
              <a:rPr lang="en-US" dirty="0"/>
              <a:t> –a” command. </a:t>
            </a:r>
          </a:p>
          <a:p>
            <a:endParaRPr lang="en-US" dirty="0"/>
          </a:p>
          <a:p>
            <a:r>
              <a:rPr lang="en-US" dirty="0"/>
              <a:t>In our lab, we will disable the </a:t>
            </a:r>
            <a:r>
              <a:rPr lang="en-US" dirty="0" err="1"/>
              <a:t>selinux</a:t>
            </a:r>
            <a:r>
              <a:rPr lang="en-US" dirty="0"/>
              <a:t> because we want to get rid off from </a:t>
            </a:r>
            <a:r>
              <a:rPr lang="en-US" dirty="0" err="1"/>
              <a:t>selinux</a:t>
            </a:r>
            <a:r>
              <a:rPr lang="en-US" dirty="0"/>
              <a:t> context errors. </a:t>
            </a:r>
          </a:p>
          <a:p>
            <a:endParaRPr lang="en-US" dirty="0"/>
          </a:p>
          <a:p>
            <a:r>
              <a:rPr lang="en-US" dirty="0"/>
              <a:t>As of now, we are not using DNS servers, thus, we will use “/etc/hosts/” file for name resolution. </a:t>
            </a:r>
          </a:p>
          <a:p>
            <a:endParaRPr lang="en-US" dirty="0"/>
          </a:p>
          <a:p>
            <a:r>
              <a:rPr lang="en-US" dirty="0"/>
              <a:t>For the first time, we will be disabled the firewall services and then in my upcoming topic, I will enable the firewall services. </a:t>
            </a:r>
          </a:p>
          <a:p>
            <a:endParaRPr lang="en-US" dirty="0"/>
          </a:p>
          <a:p>
            <a:r>
              <a:rPr lang="en-US" dirty="0"/>
              <a:t>Once all the prerequisites full filled then we will install the Runtime engine. In our case, we will use Docker engine.</a:t>
            </a:r>
          </a:p>
          <a:p>
            <a:r>
              <a:rPr lang="en-US" dirty="0"/>
              <a:t>I have already uploaded Docker vides, if you have not watched those video, and wish to watch them then check the description on this video. I have added the link.</a:t>
            </a:r>
          </a:p>
          <a:p>
            <a:endParaRPr lang="en-US" dirty="0"/>
          </a:p>
          <a:p>
            <a:r>
              <a:rPr lang="en-US" dirty="0"/>
              <a:t>Last but not least, install the Kubernetes packages. i.e. </a:t>
            </a:r>
            <a:r>
              <a:rPr lang="en-US" dirty="0" err="1"/>
              <a:t>Kublet</a:t>
            </a:r>
            <a:r>
              <a:rPr lang="en-US" dirty="0"/>
              <a:t> , </a:t>
            </a:r>
            <a:r>
              <a:rPr lang="en-US" dirty="0" err="1"/>
              <a:t>Kubeadm</a:t>
            </a:r>
            <a:r>
              <a:rPr lang="en-US" dirty="0"/>
              <a:t> and Kubectl , people also call it kubectl</a:t>
            </a:r>
          </a:p>
        </p:txBody>
      </p:sp>
      <p:sp>
        <p:nvSpPr>
          <p:cNvPr id="4" name="Slide Number Placeholder 3"/>
          <p:cNvSpPr>
            <a:spLocks noGrp="1"/>
          </p:cNvSpPr>
          <p:nvPr>
            <p:ph type="sldNum" sz="quarter" idx="5"/>
          </p:nvPr>
        </p:nvSpPr>
        <p:spPr/>
        <p:txBody>
          <a:bodyPr/>
          <a:lstStyle/>
          <a:p>
            <a:fld id="{7D727227-0633-4FD9-AB2A-03675A359E6B}" type="slidenum">
              <a:rPr lang="en-US" smtClean="0"/>
              <a:t>8</a:t>
            </a:fld>
            <a:endParaRPr lang="en-US"/>
          </a:p>
        </p:txBody>
      </p:sp>
    </p:spTree>
    <p:extLst>
      <p:ext uri="{BB962C8B-B14F-4D97-AF65-F5344CB8AC3E}">
        <p14:creationId xmlns:p14="http://schemas.microsoft.com/office/powerpoint/2010/main" val="2442358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have the complete picture. </a:t>
            </a:r>
          </a:p>
          <a:p>
            <a:endParaRPr lang="en-US" dirty="0"/>
          </a:p>
          <a:p>
            <a:endParaRPr lang="en-US" dirty="0"/>
          </a:p>
          <a:p>
            <a:r>
              <a:rPr lang="en-US" dirty="0"/>
              <a:t>Frist install the </a:t>
            </a:r>
            <a:r>
              <a:rPr lang="en-US" dirty="0" err="1"/>
              <a:t>CentOS9</a:t>
            </a:r>
            <a:r>
              <a:rPr lang="en-US" dirty="0"/>
              <a:t> , Video already uploaded.</a:t>
            </a:r>
          </a:p>
          <a:p>
            <a:r>
              <a:rPr lang="en-US" dirty="0"/>
              <a:t>Today, we will install the Docker engine and then Kubernetes packages. </a:t>
            </a:r>
          </a:p>
        </p:txBody>
      </p:sp>
      <p:sp>
        <p:nvSpPr>
          <p:cNvPr id="4" name="Slide Number Placeholder 3"/>
          <p:cNvSpPr>
            <a:spLocks noGrp="1"/>
          </p:cNvSpPr>
          <p:nvPr>
            <p:ph type="sldNum" sz="quarter" idx="5"/>
          </p:nvPr>
        </p:nvSpPr>
        <p:spPr/>
        <p:txBody>
          <a:bodyPr/>
          <a:lstStyle/>
          <a:p>
            <a:fld id="{1E972C9A-DD8E-45E1-A662-4910C021E3E4}" type="slidenum">
              <a:rPr lang="en-US" smtClean="0"/>
              <a:t>9</a:t>
            </a:fld>
            <a:endParaRPr lang="en-US"/>
          </a:p>
        </p:txBody>
      </p:sp>
    </p:spTree>
    <p:extLst>
      <p:ext uri="{BB962C8B-B14F-4D97-AF65-F5344CB8AC3E}">
        <p14:creationId xmlns:p14="http://schemas.microsoft.com/office/powerpoint/2010/main" val="187757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4C7D-E619-4A8D-ADFA-864EC8E091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B1A555-E10A-4FA9-BF3A-8B360D1A3F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73D554-7D23-460F-9C54-1BF652DBD009}"/>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5" name="Footer Placeholder 4">
            <a:extLst>
              <a:ext uri="{FF2B5EF4-FFF2-40B4-BE49-F238E27FC236}">
                <a16:creationId xmlns:a16="http://schemas.microsoft.com/office/drawing/2014/main" id="{D3094468-0985-418D-B65F-906778848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E8E321-906C-449E-9DF8-DE17B8429444}"/>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2460331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1C6B-CD26-4DBA-8EB3-A7DCDD035D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70D21F-AD0F-45F5-836A-B471FB208B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0CC249-80CD-4940-8949-8C4A608DB540}"/>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5" name="Footer Placeholder 4">
            <a:extLst>
              <a:ext uri="{FF2B5EF4-FFF2-40B4-BE49-F238E27FC236}">
                <a16:creationId xmlns:a16="http://schemas.microsoft.com/office/drawing/2014/main" id="{690D38C1-2AAF-4809-8261-92893707A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64651-4E21-405F-9DEA-A936072DBFEA}"/>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3774460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071453-AEB7-46E8-AE4F-5CA85DA968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63A2C4-874D-474A-9E44-6A06B4C94F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AB0496-AB51-4433-B321-C1355145A9F1}"/>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5" name="Footer Placeholder 4">
            <a:extLst>
              <a:ext uri="{FF2B5EF4-FFF2-40B4-BE49-F238E27FC236}">
                <a16:creationId xmlns:a16="http://schemas.microsoft.com/office/drawing/2014/main" id="{CA24D57B-AF4D-420A-8355-80C8CCCE0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AE985-AE2F-4DA4-9BCD-26795FE878E1}"/>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1635970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90FF-39B0-42B8-903A-F1D2D3DDB2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61095-D5F1-47AB-ABFF-89ACE8350E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517CE-E452-4EFE-80BA-051A61A94B66}"/>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5" name="Footer Placeholder 4">
            <a:extLst>
              <a:ext uri="{FF2B5EF4-FFF2-40B4-BE49-F238E27FC236}">
                <a16:creationId xmlns:a16="http://schemas.microsoft.com/office/drawing/2014/main" id="{12FB5D50-6CCE-4F50-BC48-567F71CEE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F59C33-61DA-498D-ABA6-D729C147A705}"/>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2447326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B2F5-34EA-443B-B74D-75F3DC0DAF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F94AB3-667E-4571-8EA7-D12B65B835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6F2AE-6350-4996-A223-098797119CDE}"/>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5" name="Footer Placeholder 4">
            <a:extLst>
              <a:ext uri="{FF2B5EF4-FFF2-40B4-BE49-F238E27FC236}">
                <a16:creationId xmlns:a16="http://schemas.microsoft.com/office/drawing/2014/main" id="{D233D8EB-AF95-406F-968D-0B40644D2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7F396-CC73-486A-ADD7-20DB1CF36D61}"/>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3266462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2BC0-B080-4846-9663-FCEF8C18A0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11C39-35E3-4040-AB05-E7791DBDD0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AF3758-413C-4DF5-B6F0-96C7D4A798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2A51FE-DC7B-4DAF-B320-C5288E5C2136}"/>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6" name="Footer Placeholder 5">
            <a:extLst>
              <a:ext uri="{FF2B5EF4-FFF2-40B4-BE49-F238E27FC236}">
                <a16:creationId xmlns:a16="http://schemas.microsoft.com/office/drawing/2014/main" id="{9568CC95-F45E-4D48-AECF-3B91697D9C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1BFE19-0FE6-4F65-93D4-D5F420778976}"/>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781808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29D6-2839-48E0-A907-CC28D75B52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508593-7553-46C4-8A78-4B4C01C639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1DC61-144E-471C-809D-A2440054DF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8F3D7F-4216-4371-84DD-BEB46BA178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12E830-C60E-4B0C-8691-0ACEF3BDA1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EC1E7C-19B1-4129-AA2C-D5062123C83A}"/>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8" name="Footer Placeholder 7">
            <a:extLst>
              <a:ext uri="{FF2B5EF4-FFF2-40B4-BE49-F238E27FC236}">
                <a16:creationId xmlns:a16="http://schemas.microsoft.com/office/drawing/2014/main" id="{E203F357-DAC4-4AF7-8DD4-9DACFD4035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3505D1-3332-4F2E-8FF2-7FF8A1A8A8FD}"/>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4225064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5168-02C6-4AEE-82F7-DE81BF5CFB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39109-21EF-4874-B533-69B1E3A180EE}"/>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4" name="Footer Placeholder 3">
            <a:extLst>
              <a:ext uri="{FF2B5EF4-FFF2-40B4-BE49-F238E27FC236}">
                <a16:creationId xmlns:a16="http://schemas.microsoft.com/office/drawing/2014/main" id="{1D6E1F3F-220D-4D0F-8B91-04A3648CAC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851EA-E1E3-4A95-BA4C-671DD0417C58}"/>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375872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2E3194-94E6-45C1-9930-4239867A4540}"/>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3" name="Footer Placeholder 2">
            <a:extLst>
              <a:ext uri="{FF2B5EF4-FFF2-40B4-BE49-F238E27FC236}">
                <a16:creationId xmlns:a16="http://schemas.microsoft.com/office/drawing/2014/main" id="{818828A2-55D0-4441-9516-5A4B191CB2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E9E7D2-F706-4662-9049-5A44DA0CE2C4}"/>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3535831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3F09A-4487-4EE0-8835-60A9918D6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877A71-8611-426E-A6BB-A6BBCDA00E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259436-754A-4951-89DB-DCBA86227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5CF37-C29C-4C2C-A65A-D0C1A780B150}"/>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6" name="Footer Placeholder 5">
            <a:extLst>
              <a:ext uri="{FF2B5EF4-FFF2-40B4-BE49-F238E27FC236}">
                <a16:creationId xmlns:a16="http://schemas.microsoft.com/office/drawing/2014/main" id="{2102D0F2-B664-41C3-A77E-EB4A57F76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5A77-EC4A-4B9B-97A3-97946B44F97F}"/>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559476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2B318-F1C7-4A8D-8C9A-2183E929D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7405E7-25D0-406A-BA54-78DC5DFD62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108B39-7820-48FB-9012-5B789B27F6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4E24CF-4D6C-4499-855C-74F9A642C005}"/>
              </a:ext>
            </a:extLst>
          </p:cNvPr>
          <p:cNvSpPr>
            <a:spLocks noGrp="1"/>
          </p:cNvSpPr>
          <p:nvPr>
            <p:ph type="dt" sz="half" idx="10"/>
          </p:nvPr>
        </p:nvSpPr>
        <p:spPr/>
        <p:txBody>
          <a:bodyPr/>
          <a:lstStyle/>
          <a:p>
            <a:fld id="{F88C5CE2-E2A4-466A-BE1B-6B1197A01446}" type="datetimeFigureOut">
              <a:rPr lang="en-US" smtClean="0"/>
              <a:t>2022-11-15</a:t>
            </a:fld>
            <a:endParaRPr lang="en-US"/>
          </a:p>
        </p:txBody>
      </p:sp>
      <p:sp>
        <p:nvSpPr>
          <p:cNvPr id="6" name="Footer Placeholder 5">
            <a:extLst>
              <a:ext uri="{FF2B5EF4-FFF2-40B4-BE49-F238E27FC236}">
                <a16:creationId xmlns:a16="http://schemas.microsoft.com/office/drawing/2014/main" id="{80C3A1D9-DDE4-4DA4-9CA8-9E3044025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24BB04-746D-4A6E-B5DC-3D3837802FD9}"/>
              </a:ext>
            </a:extLst>
          </p:cNvPr>
          <p:cNvSpPr>
            <a:spLocks noGrp="1"/>
          </p:cNvSpPr>
          <p:nvPr>
            <p:ph type="sldNum" sz="quarter" idx="12"/>
          </p:nvPr>
        </p:nvSpPr>
        <p:spPr/>
        <p:txBody>
          <a:bodyPr/>
          <a:lstStyle/>
          <a:p>
            <a:fld id="{6924913F-4CD9-4164-A7B1-7DE9A4863C2F}" type="slidenum">
              <a:rPr lang="en-US" smtClean="0"/>
              <a:t>‹#›</a:t>
            </a:fld>
            <a:endParaRPr lang="en-US"/>
          </a:p>
        </p:txBody>
      </p:sp>
    </p:spTree>
    <p:extLst>
      <p:ext uri="{BB962C8B-B14F-4D97-AF65-F5344CB8AC3E}">
        <p14:creationId xmlns:p14="http://schemas.microsoft.com/office/powerpoint/2010/main" val="4285612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3BD15-1D57-421E-AA2D-A673493223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1B4E4C-BBE8-4143-AC08-32FA72F8D1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CE2DA-8D2F-4830-97A1-A971A59A75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8C5CE2-E2A4-466A-BE1B-6B1197A01446}" type="datetimeFigureOut">
              <a:rPr lang="en-US" smtClean="0"/>
              <a:t>2022-11-15</a:t>
            </a:fld>
            <a:endParaRPr lang="en-US"/>
          </a:p>
        </p:txBody>
      </p:sp>
      <p:sp>
        <p:nvSpPr>
          <p:cNvPr id="5" name="Footer Placeholder 4">
            <a:extLst>
              <a:ext uri="{FF2B5EF4-FFF2-40B4-BE49-F238E27FC236}">
                <a16:creationId xmlns:a16="http://schemas.microsoft.com/office/drawing/2014/main" id="{D31B830D-DCDF-44EE-B24B-E19144ACB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C3315D-2A78-485F-86E5-DDD6D2163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4913F-4CD9-4164-A7B1-7DE9A4863C2F}" type="slidenum">
              <a:rPr lang="en-US" smtClean="0"/>
              <a:t>‹#›</a:t>
            </a:fld>
            <a:endParaRPr lang="en-US"/>
          </a:p>
        </p:txBody>
      </p:sp>
    </p:spTree>
    <p:extLst>
      <p:ext uri="{BB962C8B-B14F-4D97-AF65-F5344CB8AC3E}">
        <p14:creationId xmlns:p14="http://schemas.microsoft.com/office/powerpoint/2010/main" val="4112090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6C74E0-64E5-4ECC-BA4C-07E2F824DF4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64714"/>
            <a:ext cx="12307046" cy="6922714"/>
          </a:xfrm>
        </p:spPr>
      </p:pic>
    </p:spTree>
    <p:extLst>
      <p:ext uri="{BB962C8B-B14F-4D97-AF65-F5344CB8AC3E}">
        <p14:creationId xmlns:p14="http://schemas.microsoft.com/office/powerpoint/2010/main" val="3498538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E034-D747-42CD-93B7-360AAC1DDCB8}"/>
              </a:ext>
            </a:extLst>
          </p:cNvPr>
          <p:cNvSpPr>
            <a:spLocks noGrp="1"/>
          </p:cNvSpPr>
          <p:nvPr>
            <p:ph type="title"/>
          </p:nvPr>
        </p:nvSpPr>
        <p:spPr/>
        <p:txBody>
          <a:bodyPr/>
          <a:lstStyle/>
          <a:p>
            <a:r>
              <a:rPr lang="en-US" dirty="0"/>
              <a:t>Kubernetes packages</a:t>
            </a:r>
          </a:p>
        </p:txBody>
      </p:sp>
      <p:sp>
        <p:nvSpPr>
          <p:cNvPr id="3" name="Content Placeholder 2">
            <a:extLst>
              <a:ext uri="{FF2B5EF4-FFF2-40B4-BE49-F238E27FC236}">
                <a16:creationId xmlns:a16="http://schemas.microsoft.com/office/drawing/2014/main" id="{B287B5A3-EDAC-44B5-A39C-965C58CF3BD9}"/>
              </a:ext>
            </a:extLst>
          </p:cNvPr>
          <p:cNvSpPr>
            <a:spLocks noGrp="1"/>
          </p:cNvSpPr>
          <p:nvPr>
            <p:ph idx="1"/>
          </p:nvPr>
        </p:nvSpPr>
        <p:spPr/>
        <p:txBody>
          <a:bodyPr/>
          <a:lstStyle/>
          <a:p>
            <a:r>
              <a:rPr lang="en-US" dirty="0" err="1"/>
              <a:t>kubelet</a:t>
            </a:r>
            <a:r>
              <a:rPr lang="en-US" dirty="0"/>
              <a:t> </a:t>
            </a:r>
          </a:p>
          <a:p>
            <a:r>
              <a:rPr lang="en-US" dirty="0" err="1"/>
              <a:t>kubeadm</a:t>
            </a:r>
            <a:r>
              <a:rPr lang="en-US" dirty="0"/>
              <a:t> </a:t>
            </a:r>
          </a:p>
          <a:p>
            <a:r>
              <a:rPr lang="en-US" dirty="0"/>
              <a:t>kubectl</a:t>
            </a:r>
          </a:p>
        </p:txBody>
      </p:sp>
    </p:spTree>
    <p:extLst>
      <p:ext uri="{BB962C8B-B14F-4D97-AF65-F5344CB8AC3E}">
        <p14:creationId xmlns:p14="http://schemas.microsoft.com/office/powerpoint/2010/main" val="23960443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B31AF-A69B-4EF9-8214-A75D4ADEBC42}"/>
              </a:ext>
            </a:extLst>
          </p:cNvPr>
          <p:cNvSpPr>
            <a:spLocks noGrp="1"/>
          </p:cNvSpPr>
          <p:nvPr>
            <p:ph type="title"/>
          </p:nvPr>
        </p:nvSpPr>
        <p:spPr>
          <a:xfrm>
            <a:off x="0" y="18255"/>
            <a:ext cx="12192000" cy="873843"/>
          </a:xfrm>
        </p:spPr>
        <p:txBody>
          <a:bodyPr/>
          <a:lstStyle/>
          <a:p>
            <a:r>
              <a:rPr lang="en-US" dirty="0"/>
              <a:t>                                   Kubelet</a:t>
            </a:r>
          </a:p>
        </p:txBody>
      </p:sp>
      <p:sp>
        <p:nvSpPr>
          <p:cNvPr id="3" name="Content Placeholder 2">
            <a:extLst>
              <a:ext uri="{FF2B5EF4-FFF2-40B4-BE49-F238E27FC236}">
                <a16:creationId xmlns:a16="http://schemas.microsoft.com/office/drawing/2014/main" id="{1429D11F-C228-4F2E-8EFA-83BA0C03058B}"/>
              </a:ext>
            </a:extLst>
          </p:cNvPr>
          <p:cNvSpPr>
            <a:spLocks noGrp="1"/>
          </p:cNvSpPr>
          <p:nvPr>
            <p:ph idx="1"/>
          </p:nvPr>
        </p:nvSpPr>
        <p:spPr>
          <a:xfrm>
            <a:off x="892097" y="773151"/>
            <a:ext cx="10461703" cy="5403813"/>
          </a:xfrm>
        </p:spPr>
        <p:txBody>
          <a:bodyPr/>
          <a:lstStyle/>
          <a:p>
            <a:r>
              <a:rPr lang="en-US" dirty="0"/>
              <a:t>Kubelet is an agent, which runs on each worker node.</a:t>
            </a:r>
          </a:p>
          <a:p>
            <a:r>
              <a:rPr lang="en-US" dirty="0"/>
              <a:t>Primary use is to register the node with the API server.</a:t>
            </a:r>
          </a:p>
          <a:p>
            <a:r>
              <a:rPr lang="en-US" dirty="0" err="1"/>
              <a:t>Kubelet</a:t>
            </a:r>
            <a:r>
              <a:rPr lang="en-US" dirty="0"/>
              <a:t> interacts with both the container, container runtime (</a:t>
            </a:r>
            <a:r>
              <a:rPr lang="en-US" dirty="0" err="1"/>
              <a:t>Podman</a:t>
            </a:r>
            <a:r>
              <a:rPr lang="en-US" dirty="0"/>
              <a:t> / Docker) and the node.</a:t>
            </a:r>
          </a:p>
          <a:p>
            <a:r>
              <a:rPr lang="en-US" dirty="0"/>
              <a:t>Create/Run/Destroy </a:t>
            </a:r>
            <a:r>
              <a:rPr lang="en-US" dirty="0" err="1"/>
              <a:t>PODs</a:t>
            </a:r>
            <a:r>
              <a:rPr lang="en-US" dirty="0"/>
              <a:t> on the worker nodes based on POD spec (yaml file) receives from API server.</a:t>
            </a:r>
          </a:p>
          <a:p>
            <a:r>
              <a:rPr lang="en-US" dirty="0"/>
              <a:t>Reports the status of </a:t>
            </a:r>
            <a:r>
              <a:rPr lang="en-US" dirty="0" err="1"/>
              <a:t>PODs</a:t>
            </a:r>
            <a:r>
              <a:rPr lang="en-US" dirty="0"/>
              <a:t> &amp; nodes to the API server.</a:t>
            </a:r>
          </a:p>
        </p:txBody>
      </p:sp>
    </p:spTree>
    <p:extLst>
      <p:ext uri="{BB962C8B-B14F-4D97-AF65-F5344CB8AC3E}">
        <p14:creationId xmlns:p14="http://schemas.microsoft.com/office/powerpoint/2010/main" val="2609425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iterate type="lt">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iterate type="lt">
                                    <p:tmPct val="10000"/>
                                  </p:iterate>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B2AEFE-B781-446D-A26D-485D36F001D5}"/>
              </a:ext>
            </a:extLst>
          </p:cNvPr>
          <p:cNvSpPr>
            <a:spLocks noGrp="1"/>
          </p:cNvSpPr>
          <p:nvPr>
            <p:ph idx="1"/>
          </p:nvPr>
        </p:nvSpPr>
        <p:spPr>
          <a:xfrm>
            <a:off x="2453951" y="755780"/>
            <a:ext cx="7147250" cy="5421183"/>
          </a:xfrm>
        </p:spPr>
        <p:txBody>
          <a:bodyPr/>
          <a:lstStyle/>
          <a:p>
            <a:pPr marL="0" indent="0">
              <a:buNone/>
            </a:pPr>
            <a:r>
              <a:rPr lang="en-US" dirty="0"/>
              <a:t>With the help of “</a:t>
            </a:r>
            <a:r>
              <a:rPr lang="en-US" dirty="0" err="1"/>
              <a:t>kubeadm</a:t>
            </a:r>
            <a:r>
              <a:rPr lang="en-US" dirty="0"/>
              <a:t>” command we can setup / create our Kubernetes cluster.</a:t>
            </a:r>
          </a:p>
          <a:p>
            <a:pPr marL="0" indent="0">
              <a:buNone/>
            </a:pPr>
            <a:endParaRPr lang="en-US" dirty="0"/>
          </a:p>
          <a:p>
            <a:pPr marL="0" indent="0">
              <a:buNone/>
            </a:pPr>
            <a:endParaRPr lang="en-US" sz="2800" kern="1200" dirty="0">
              <a:solidFill>
                <a:schemeClr val="tx1"/>
              </a:solidFill>
              <a:latin typeface="+mn-lt"/>
              <a:ea typeface="+mn-ea"/>
              <a:cs typeface="+mn-cs"/>
            </a:endParaRPr>
          </a:p>
          <a:p>
            <a:pPr marL="0" indent="0">
              <a:buNone/>
            </a:pPr>
            <a:endParaRPr lang="en-US" dirty="0"/>
          </a:p>
          <a:p>
            <a:pPr marL="0" indent="0">
              <a:buNone/>
            </a:pPr>
            <a:r>
              <a:rPr lang="en-US" sz="2800" kern="1200" dirty="0">
                <a:solidFill>
                  <a:schemeClr val="tx1"/>
                </a:solidFill>
                <a:latin typeface="+mn-lt"/>
                <a:ea typeface="+mn-ea"/>
                <a:cs typeface="+mn-cs"/>
              </a:rPr>
              <a:t>Kubernetes-specific command line tool which help us to communicate and control Kubernetes cluster.</a:t>
            </a:r>
            <a:endParaRPr lang="en-US" dirty="0"/>
          </a:p>
        </p:txBody>
      </p:sp>
      <p:sp>
        <p:nvSpPr>
          <p:cNvPr id="4" name="Rectangle 3">
            <a:extLst>
              <a:ext uri="{FF2B5EF4-FFF2-40B4-BE49-F238E27FC236}">
                <a16:creationId xmlns:a16="http://schemas.microsoft.com/office/drawing/2014/main" id="{D6DF3821-F987-44D6-A991-7676DD157A7F}"/>
              </a:ext>
            </a:extLst>
          </p:cNvPr>
          <p:cNvSpPr/>
          <p:nvPr/>
        </p:nvSpPr>
        <p:spPr>
          <a:xfrm>
            <a:off x="523875" y="877465"/>
            <a:ext cx="1539551" cy="1033899"/>
          </a:xfrm>
          <a:prstGeom prst="rect">
            <a:avLst/>
          </a:prstGeom>
          <a:ln>
            <a:solidFill>
              <a:srgbClr val="FF0000"/>
            </a:solidFill>
          </a:ln>
          <a:effectLst>
            <a:outerShdw blurRad="107950" dist="12700" dir="5400000" algn="ctr">
              <a:srgbClr val="000000"/>
            </a:outerShdw>
          </a:effectLst>
          <a:scene3d>
            <a:camera prst="isometricOffAxis1Right"/>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err="1"/>
              <a:t>kubeadm</a:t>
            </a:r>
            <a:endParaRPr lang="en-US" sz="2800" dirty="0"/>
          </a:p>
        </p:txBody>
      </p:sp>
      <p:sp>
        <p:nvSpPr>
          <p:cNvPr id="6" name="Rectangle 5">
            <a:extLst>
              <a:ext uri="{FF2B5EF4-FFF2-40B4-BE49-F238E27FC236}">
                <a16:creationId xmlns:a16="http://schemas.microsoft.com/office/drawing/2014/main" id="{6E2EBDD0-6A6F-4DCA-8923-A5043DA056BE}"/>
              </a:ext>
            </a:extLst>
          </p:cNvPr>
          <p:cNvSpPr/>
          <p:nvPr/>
        </p:nvSpPr>
        <p:spPr>
          <a:xfrm>
            <a:off x="523875" y="3287290"/>
            <a:ext cx="1539551" cy="1033899"/>
          </a:xfrm>
          <a:prstGeom prst="rect">
            <a:avLst/>
          </a:prstGeom>
          <a:ln>
            <a:solidFill>
              <a:srgbClr val="FF0000"/>
            </a:solidFill>
          </a:ln>
          <a:effectLst>
            <a:outerShdw blurRad="107950" dist="12700" dir="5400000" algn="ctr">
              <a:srgbClr val="000000"/>
            </a:outerShdw>
          </a:effectLst>
          <a:scene3d>
            <a:camera prst="isometricOffAxis1Right"/>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t>kubectl</a:t>
            </a:r>
          </a:p>
        </p:txBody>
      </p:sp>
    </p:spTree>
    <p:extLst>
      <p:ext uri="{BB962C8B-B14F-4D97-AF65-F5344CB8AC3E}">
        <p14:creationId xmlns:p14="http://schemas.microsoft.com/office/powerpoint/2010/main" val="87370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iterate type="lt">
                                    <p:tmPct val="10000"/>
                                  </p:iterate>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type="lt">
                                    <p:tmAbs val="500"/>
                                  </p:iterate>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iterate type="lt">
                                    <p:tmPct val="10000"/>
                                  </p:iterate>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9E15-1951-4FCE-BA7A-945AEE0D90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C50A9F-15CB-4EE0-87B4-ECE0D6FACF03}"/>
              </a:ext>
            </a:extLst>
          </p:cNvPr>
          <p:cNvSpPr>
            <a:spLocks noGrp="1"/>
          </p:cNvSpPr>
          <p:nvPr>
            <p:ph idx="1"/>
          </p:nvPr>
        </p:nvSpPr>
        <p:spPr/>
        <p:txBody>
          <a:bodyPr/>
          <a:lstStyle/>
          <a:p>
            <a:r>
              <a:rPr lang="en-US" dirty="0"/>
              <a:t>LAB </a:t>
            </a:r>
          </a:p>
        </p:txBody>
      </p:sp>
    </p:spTree>
    <p:extLst>
      <p:ext uri="{BB962C8B-B14F-4D97-AF65-F5344CB8AC3E}">
        <p14:creationId xmlns:p14="http://schemas.microsoft.com/office/powerpoint/2010/main" val="1462400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53713D-BAD9-4B32-97FE-270DCA410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48" y="1836055"/>
            <a:ext cx="7670287" cy="5044442"/>
          </a:xfrm>
          <a:prstGeom prst="rect">
            <a:avLst/>
          </a:prstGeom>
        </p:spPr>
      </p:pic>
      <p:pic>
        <p:nvPicPr>
          <p:cNvPr id="16" name="Picture 15">
            <a:extLst>
              <a:ext uri="{FF2B5EF4-FFF2-40B4-BE49-F238E27FC236}">
                <a16:creationId xmlns:a16="http://schemas.microsoft.com/office/drawing/2014/main" id="{D9506481-CD3B-4A61-BB16-71FC152C1D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2" y="3279634"/>
            <a:ext cx="5612744" cy="3600863"/>
          </a:xfrm>
          <a:prstGeom prst="rect">
            <a:avLst/>
          </a:prstGeom>
        </p:spPr>
      </p:pic>
      <p:grpSp>
        <p:nvGrpSpPr>
          <p:cNvPr id="8" name="Group 7">
            <a:extLst>
              <a:ext uri="{FF2B5EF4-FFF2-40B4-BE49-F238E27FC236}">
                <a16:creationId xmlns:a16="http://schemas.microsoft.com/office/drawing/2014/main" id="{F2785A76-1A39-4884-87BD-D54ABEE2F163}"/>
              </a:ext>
            </a:extLst>
          </p:cNvPr>
          <p:cNvGrpSpPr/>
          <p:nvPr/>
        </p:nvGrpSpPr>
        <p:grpSpPr>
          <a:xfrm>
            <a:off x="8536923" y="5613399"/>
            <a:ext cx="3461113" cy="1041400"/>
            <a:chOff x="1485900" y="1143000"/>
            <a:chExt cx="3543300" cy="1041400"/>
          </a:xfrm>
        </p:grpSpPr>
        <p:sp>
          <p:nvSpPr>
            <p:cNvPr id="4" name="Rectangle: Rounded Corners 3">
              <a:extLst>
                <a:ext uri="{FF2B5EF4-FFF2-40B4-BE49-F238E27FC236}">
                  <a16:creationId xmlns:a16="http://schemas.microsoft.com/office/drawing/2014/main" id="{8B56D767-A8DB-4D92-9B52-E9F23B82366C}"/>
                </a:ext>
              </a:extLst>
            </p:cNvPr>
            <p:cNvSpPr/>
            <p:nvPr/>
          </p:nvSpPr>
          <p:spPr>
            <a:xfrm>
              <a:off x="1485900" y="1143000"/>
              <a:ext cx="3543300" cy="10414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BFDCFAC-B0B4-4C81-8A22-3397FBE16CCF}"/>
                </a:ext>
              </a:extLst>
            </p:cNvPr>
            <p:cNvSpPr/>
            <p:nvPr/>
          </p:nvSpPr>
          <p:spPr>
            <a:xfrm>
              <a:off x="1600200" y="1346200"/>
              <a:ext cx="800100" cy="7239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A0959D67-536F-43DF-A3E1-9896EF3547EB}"/>
                </a:ext>
              </a:extLst>
            </p:cNvPr>
            <p:cNvSpPr/>
            <p:nvPr/>
          </p:nvSpPr>
          <p:spPr>
            <a:xfrm rot="5400000">
              <a:off x="1854200" y="1536700"/>
              <a:ext cx="381000" cy="317500"/>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80FF32-6B90-434C-A713-7D5FFE4F8F4A}"/>
                </a:ext>
              </a:extLst>
            </p:cNvPr>
            <p:cNvSpPr txBox="1"/>
            <p:nvPr/>
          </p:nvSpPr>
          <p:spPr>
            <a:xfrm>
              <a:off x="2641600" y="1433840"/>
              <a:ext cx="2298700" cy="523220"/>
            </a:xfrm>
            <a:prstGeom prst="rect">
              <a:avLst/>
            </a:prstGeom>
            <a:noFill/>
          </p:spPr>
          <p:txBody>
            <a:bodyPr wrap="square" rtlCol="0">
              <a:spAutoFit/>
            </a:bodyPr>
            <a:lstStyle/>
            <a:p>
              <a:r>
                <a:rPr lang="en-US" sz="2800" dirty="0">
                  <a:solidFill>
                    <a:schemeClr val="bg1"/>
                  </a:solidFill>
                </a:rPr>
                <a:t>WATCH NOW</a:t>
              </a:r>
            </a:p>
          </p:txBody>
        </p:sp>
      </p:grpSp>
      <p:pic>
        <p:nvPicPr>
          <p:cNvPr id="10" name="Picture 9">
            <a:extLst>
              <a:ext uri="{FF2B5EF4-FFF2-40B4-BE49-F238E27FC236}">
                <a16:creationId xmlns:a16="http://schemas.microsoft.com/office/drawing/2014/main" id="{D71DDF5E-8DDB-438C-8940-DEAB95AE81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780" y="-35562"/>
            <a:ext cx="4176220" cy="3698241"/>
          </a:xfrm>
          <a:prstGeom prst="rect">
            <a:avLst/>
          </a:prstGeom>
        </p:spPr>
      </p:pic>
      <p:sp>
        <p:nvSpPr>
          <p:cNvPr id="17" name="Rectangle: Rounded Corners 16">
            <a:extLst>
              <a:ext uri="{FF2B5EF4-FFF2-40B4-BE49-F238E27FC236}">
                <a16:creationId xmlns:a16="http://schemas.microsoft.com/office/drawing/2014/main" id="{0F1C8CA3-9835-4DE5-B9FC-5A30AF9283B8}"/>
              </a:ext>
            </a:extLst>
          </p:cNvPr>
          <p:cNvSpPr/>
          <p:nvPr/>
        </p:nvSpPr>
        <p:spPr>
          <a:xfrm>
            <a:off x="645967" y="5384800"/>
            <a:ext cx="4056662" cy="14956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highlight>
                  <a:srgbClr val="800000"/>
                </a:highlight>
              </a:rPr>
              <a:t>Theory + LAB + Documents </a:t>
            </a:r>
            <a:r>
              <a:rPr lang="en-US" dirty="0">
                <a:highlight>
                  <a:srgbClr val="000000"/>
                </a:highlight>
                <a:sym typeface="Wingdings" panose="05000000000000000000" pitchFamily="2" charset="2"/>
              </a:rPr>
              <a:t></a:t>
            </a:r>
            <a:r>
              <a:rPr lang="en-US" dirty="0">
                <a:highlight>
                  <a:srgbClr val="800000"/>
                </a:highlight>
              </a:rPr>
              <a:t> All free</a:t>
            </a:r>
          </a:p>
        </p:txBody>
      </p:sp>
      <p:pic>
        <p:nvPicPr>
          <p:cNvPr id="14" name="Picture 13">
            <a:extLst>
              <a:ext uri="{FF2B5EF4-FFF2-40B4-BE49-F238E27FC236}">
                <a16:creationId xmlns:a16="http://schemas.microsoft.com/office/drawing/2014/main" id="{2715342E-7CE1-4A9F-BEC7-04DEDCA71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924902" cy="3279634"/>
          </a:xfrm>
          <a:prstGeom prst="rect">
            <a:avLst/>
          </a:prstGeom>
        </p:spPr>
      </p:pic>
      <p:sp>
        <p:nvSpPr>
          <p:cNvPr id="18" name="Scroll: Horizontal 17">
            <a:extLst>
              <a:ext uri="{FF2B5EF4-FFF2-40B4-BE49-F238E27FC236}">
                <a16:creationId xmlns:a16="http://schemas.microsoft.com/office/drawing/2014/main" id="{D55DA684-871E-4081-8520-FB99D4CB1390}"/>
              </a:ext>
            </a:extLst>
          </p:cNvPr>
          <p:cNvSpPr/>
          <p:nvPr/>
        </p:nvSpPr>
        <p:spPr>
          <a:xfrm>
            <a:off x="3454400" y="3279634"/>
            <a:ext cx="3136880" cy="2333765"/>
          </a:xfrm>
          <a:prstGeom prst="horizontalScroll">
            <a:avLst/>
          </a:prstGeom>
          <a:solidFill>
            <a:schemeClr val="tx1">
              <a:lumMod val="95000"/>
              <a:lumOff val="5000"/>
            </a:schemeClr>
          </a:solidFill>
          <a:ln>
            <a:noFill/>
          </a:ln>
          <a:scene3d>
            <a:camera prst="perspectiveAbove"/>
            <a:lightRig rig="threePt" dir="t"/>
          </a:scene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err="1"/>
              <a:t>kubeadm</a:t>
            </a:r>
            <a:r>
              <a:rPr lang="en-US" sz="3600" dirty="0"/>
              <a:t> init</a:t>
            </a:r>
          </a:p>
        </p:txBody>
      </p:sp>
    </p:spTree>
    <p:extLst>
      <p:ext uri="{BB962C8B-B14F-4D97-AF65-F5344CB8AC3E}">
        <p14:creationId xmlns:p14="http://schemas.microsoft.com/office/powerpoint/2010/main" val="40442542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6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66000">
                                          <p:cBhvr additive="base">
                                            <p:cTn id="7" dur="3000" fill="hold"/>
                                            <p:tgtEl>
                                              <p:spTgt spid="12"/>
                                            </p:tgtEl>
                                            <p:attrNameLst>
                                              <p:attrName>ppt_x</p:attrName>
                                            </p:attrNameLst>
                                          </p:cBhvr>
                                          <p:tavLst>
                                            <p:tav tm="0">
                                              <p:val>
                                                <p:strVal val="#ppt_x"/>
                                              </p:val>
                                            </p:tav>
                                            <p:tav tm="100000">
                                              <p:val>
                                                <p:strVal val="#ppt_x"/>
                                              </p:val>
                                            </p:tav>
                                          </p:tavLst>
                                        </p:anim>
                                        <p:anim calcmode="lin" valueType="num" p14:bounceEnd="66000">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14:presetBounceEnd="66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6000">
                                          <p:cBhvr additive="base">
                                            <p:cTn id="11" dur="3000" fill="hold"/>
                                            <p:tgtEl>
                                              <p:spTgt spid="8"/>
                                            </p:tgtEl>
                                            <p:attrNameLst>
                                              <p:attrName>ppt_x</p:attrName>
                                            </p:attrNameLst>
                                          </p:cBhvr>
                                          <p:tavLst>
                                            <p:tav tm="0">
                                              <p:val>
                                                <p:strVal val="#ppt_x"/>
                                              </p:val>
                                            </p:tav>
                                            <p:tav tm="100000">
                                              <p:val>
                                                <p:strVal val="#ppt_x"/>
                                              </p:val>
                                            </p:tav>
                                          </p:tavLst>
                                        </p:anim>
                                        <p:anim calcmode="lin" valueType="num" p14:bounceEnd="66000">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6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6000">
                                          <p:cBhvr additive="base">
                                            <p:cTn id="15" dur="3000" fill="hold"/>
                                            <p:tgtEl>
                                              <p:spTgt spid="10"/>
                                            </p:tgtEl>
                                            <p:attrNameLst>
                                              <p:attrName>ppt_x</p:attrName>
                                            </p:attrNameLst>
                                          </p:cBhvr>
                                          <p:tavLst>
                                            <p:tav tm="0">
                                              <p:val>
                                                <p:strVal val="#ppt_x"/>
                                              </p:val>
                                            </p:tav>
                                            <p:tav tm="100000">
                                              <p:val>
                                                <p:strVal val="#ppt_x"/>
                                              </p:val>
                                            </p:tav>
                                          </p:tavLst>
                                        </p:anim>
                                        <p:anim calcmode="lin" valueType="num" p14:bounceEnd="66000">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6000">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14:bounceEnd="66000">
                                          <p:cBhvr additive="base">
                                            <p:cTn id="19" dur="3000" fill="hold"/>
                                            <p:tgtEl>
                                              <p:spTgt spid="14"/>
                                            </p:tgtEl>
                                            <p:attrNameLst>
                                              <p:attrName>ppt_x</p:attrName>
                                            </p:attrNameLst>
                                          </p:cBhvr>
                                          <p:tavLst>
                                            <p:tav tm="0">
                                              <p:val>
                                                <p:strVal val="#ppt_x"/>
                                              </p:val>
                                            </p:tav>
                                            <p:tav tm="100000">
                                              <p:val>
                                                <p:strVal val="#ppt_x"/>
                                              </p:val>
                                            </p:tav>
                                          </p:tavLst>
                                        </p:anim>
                                        <p:anim calcmode="lin" valueType="num" p14:bounceEnd="66000">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6000">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14:bounceEnd="66000">
                                          <p:cBhvr additive="base">
                                            <p:cTn id="23" dur="3000" fill="hold"/>
                                            <p:tgtEl>
                                              <p:spTgt spid="16"/>
                                            </p:tgtEl>
                                            <p:attrNameLst>
                                              <p:attrName>ppt_x</p:attrName>
                                            </p:attrNameLst>
                                          </p:cBhvr>
                                          <p:tavLst>
                                            <p:tav tm="0">
                                              <p:val>
                                                <p:strVal val="#ppt_x"/>
                                              </p:val>
                                            </p:tav>
                                            <p:tav tm="100000">
                                              <p:val>
                                                <p:strVal val="#ppt_x"/>
                                              </p:val>
                                            </p:tav>
                                          </p:tavLst>
                                        </p:anim>
                                        <p:anim calcmode="lin" valueType="num" p14:bounceEnd="66000">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6000">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14:bounceEnd="66000">
                                          <p:cBhvr additive="base">
                                            <p:cTn id="27" dur="3000" fill="hold"/>
                                            <p:tgtEl>
                                              <p:spTgt spid="17"/>
                                            </p:tgtEl>
                                            <p:attrNameLst>
                                              <p:attrName>ppt_x</p:attrName>
                                            </p:attrNameLst>
                                          </p:cBhvr>
                                          <p:tavLst>
                                            <p:tav tm="0">
                                              <p:val>
                                                <p:strVal val="#ppt_x"/>
                                              </p:val>
                                            </p:tav>
                                            <p:tav tm="100000">
                                              <p:val>
                                                <p:strVal val="#ppt_x"/>
                                              </p:val>
                                            </p:tav>
                                          </p:tavLst>
                                        </p:anim>
                                        <p:anim calcmode="lin" valueType="num" p14:bounceEnd="66000">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6000">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14:bounceEnd="66000">
                                          <p:cBhvr additive="base">
                                            <p:cTn id="31" dur="3000" fill="hold"/>
                                            <p:tgtEl>
                                              <p:spTgt spid="18"/>
                                            </p:tgtEl>
                                            <p:attrNameLst>
                                              <p:attrName>ppt_x</p:attrName>
                                            </p:attrNameLst>
                                          </p:cBhvr>
                                          <p:tavLst>
                                            <p:tav tm="0">
                                              <p:val>
                                                <p:strVal val="#ppt_x"/>
                                              </p:val>
                                            </p:tav>
                                            <p:tav tm="100000">
                                              <p:val>
                                                <p:strVal val="#ppt_x"/>
                                              </p:val>
                                            </p:tav>
                                          </p:tavLst>
                                        </p:anim>
                                        <p:anim calcmode="lin" valueType="num" p14:bounceEnd="66000">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250" autoRev="1" fill="remove"/>
                                            <p:tgtEl>
                                              <p:spTgt spid="18"/>
                                            </p:tgtEl>
                                            <p:attrNameLst>
                                              <p:attrName>style.color</p:attrName>
                                            </p:attrNameLst>
                                          </p:cBhvr>
                                          <p:to>
                                            <a:schemeClr val="bg1"/>
                                          </p:to>
                                        </p:animClr>
                                        <p:animClr clrSpc="rgb" dir="cw">
                                          <p:cBhvr>
                                            <p:cTn id="36" dur="250" autoRev="1" fill="remove"/>
                                            <p:tgtEl>
                                              <p:spTgt spid="18"/>
                                            </p:tgtEl>
                                            <p:attrNameLst>
                                              <p:attrName>fillcolor</p:attrName>
                                            </p:attrNameLst>
                                          </p:cBhvr>
                                          <p:to>
                                            <a:schemeClr val="bg1"/>
                                          </p:to>
                                        </p:animClr>
                                        <p:set>
                                          <p:cBhvr>
                                            <p:cTn id="37" dur="250" autoRev="1" fill="remove"/>
                                            <p:tgtEl>
                                              <p:spTgt spid="18"/>
                                            </p:tgtEl>
                                            <p:attrNameLst>
                                              <p:attrName>fill.type</p:attrName>
                                            </p:attrNameLst>
                                          </p:cBhvr>
                                          <p:to>
                                            <p:strVal val="solid"/>
                                          </p:to>
                                        </p:set>
                                        <p:set>
                                          <p:cBhvr>
                                            <p:cTn id="38" dur="250" autoRev="1" fill="remove"/>
                                            <p:tgtEl>
                                              <p:spTgt spid="18"/>
                                            </p:tgtEl>
                                            <p:attrNameLst>
                                              <p:attrName>fill.on</p:attrName>
                                            </p:attrNameLst>
                                          </p:cBhvr>
                                          <p:to>
                                            <p:strVal val="true"/>
                                          </p:to>
                                        </p:set>
                                      </p:childTnLst>
                                    </p:cTn>
                                  </p:par>
                                </p:childTnLst>
                              </p:cTn>
                            </p:par>
                            <p:par>
                              <p:cTn id="39" fill="hold">
                                <p:stCondLst>
                                  <p:cond delay="3500"/>
                                </p:stCondLst>
                                <p:childTnLst>
                                  <p:par>
                                    <p:cTn id="40" presetID="34" presetClass="emph" presetSubtype="0" fill="hold" grpId="3" nodeType="afterEffect">
                                      <p:stCondLst>
                                        <p:cond delay="0"/>
                                      </p:stCondLst>
                                      <p:iterate type="lt">
                                        <p:tmPct val="10000"/>
                                      </p:iterate>
                                      <p:childTnLst>
                                        <p:animMotion origin="layout" path="M 0.0 0.0 L 0.0 -0.07213" pathEditMode="relative" ptsTypes="">
                                          <p:cBhvr>
                                            <p:cTn id="41" dur="250" accel="50000" decel="50000" autoRev="1" fill="hold">
                                              <p:stCondLst>
                                                <p:cond delay="0"/>
                                              </p:stCondLst>
                                            </p:cTn>
                                            <p:tgtEl>
                                              <p:spTgt spid="18"/>
                                            </p:tgtEl>
                                            <p:attrNameLst>
                                              <p:attrName>ppt_x</p:attrName>
                                              <p:attrName>ppt_y</p:attrName>
                                            </p:attrNameLst>
                                          </p:cBhvr>
                                        </p:animMotion>
                                        <p:animRot by="1500000">
                                          <p:cBhvr>
                                            <p:cTn id="42" dur="125" fill="hold">
                                              <p:stCondLst>
                                                <p:cond delay="0"/>
                                              </p:stCondLst>
                                            </p:cTn>
                                            <p:tgtEl>
                                              <p:spTgt spid="18"/>
                                            </p:tgtEl>
                                            <p:attrNameLst>
                                              <p:attrName>r</p:attrName>
                                            </p:attrNameLst>
                                          </p:cBhvr>
                                        </p:animRot>
                                        <p:animRot by="-1500000">
                                          <p:cBhvr>
                                            <p:cTn id="43" dur="125" fill="hold">
                                              <p:stCondLst>
                                                <p:cond delay="125"/>
                                              </p:stCondLst>
                                            </p:cTn>
                                            <p:tgtEl>
                                              <p:spTgt spid="18"/>
                                            </p:tgtEl>
                                            <p:attrNameLst>
                                              <p:attrName>r</p:attrName>
                                            </p:attrNameLst>
                                          </p:cBhvr>
                                        </p:animRot>
                                        <p:animRot by="-1500000">
                                          <p:cBhvr>
                                            <p:cTn id="44" dur="125" fill="hold">
                                              <p:stCondLst>
                                                <p:cond delay="250"/>
                                              </p:stCondLst>
                                            </p:cTn>
                                            <p:tgtEl>
                                              <p:spTgt spid="18"/>
                                            </p:tgtEl>
                                            <p:attrNameLst>
                                              <p:attrName>r</p:attrName>
                                            </p:attrNameLst>
                                          </p:cBhvr>
                                        </p:animRot>
                                        <p:animRot by="1500000">
                                          <p:cBhvr>
                                            <p:cTn id="45" dur="125" fill="hold">
                                              <p:stCondLst>
                                                <p:cond delay="375"/>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3"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0" fill="hold"/>
                                            <p:tgtEl>
                                              <p:spTgt spid="8"/>
                                            </p:tgtEl>
                                            <p:attrNameLst>
                                              <p:attrName>ppt_x</p:attrName>
                                            </p:attrNameLst>
                                          </p:cBhvr>
                                          <p:tavLst>
                                            <p:tav tm="0">
                                              <p:val>
                                                <p:strVal val="#ppt_x"/>
                                              </p:val>
                                            </p:tav>
                                            <p:tav tm="100000">
                                              <p:val>
                                                <p:strVal val="#ppt_x"/>
                                              </p:val>
                                            </p:tav>
                                          </p:tavLst>
                                        </p:anim>
                                        <p:anim calcmode="lin" valueType="num">
                                          <p:cBhvr additive="base">
                                            <p:cTn id="12" dur="30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000" fill="hold"/>
                                            <p:tgtEl>
                                              <p:spTgt spid="10"/>
                                            </p:tgtEl>
                                            <p:attrNameLst>
                                              <p:attrName>ppt_x</p:attrName>
                                            </p:attrNameLst>
                                          </p:cBhvr>
                                          <p:tavLst>
                                            <p:tav tm="0">
                                              <p:val>
                                                <p:strVal val="#ppt_x"/>
                                              </p:val>
                                            </p:tav>
                                            <p:tav tm="100000">
                                              <p:val>
                                                <p:strVal val="#ppt_x"/>
                                              </p:val>
                                            </p:tav>
                                          </p:tavLst>
                                        </p:anim>
                                        <p:anim calcmode="lin" valueType="num">
                                          <p:cBhvr additive="base">
                                            <p:cTn id="16" dur="30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000" fill="hold"/>
                                            <p:tgtEl>
                                              <p:spTgt spid="14"/>
                                            </p:tgtEl>
                                            <p:attrNameLst>
                                              <p:attrName>ppt_x</p:attrName>
                                            </p:attrNameLst>
                                          </p:cBhvr>
                                          <p:tavLst>
                                            <p:tav tm="0">
                                              <p:val>
                                                <p:strVal val="#ppt_x"/>
                                              </p:val>
                                            </p:tav>
                                            <p:tav tm="100000">
                                              <p:val>
                                                <p:strVal val="#ppt_x"/>
                                              </p:val>
                                            </p:tav>
                                          </p:tavLst>
                                        </p:anim>
                                        <p:anim calcmode="lin" valueType="num">
                                          <p:cBhvr additive="base">
                                            <p:cTn id="20" dur="3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3000" fill="hold"/>
                                            <p:tgtEl>
                                              <p:spTgt spid="16"/>
                                            </p:tgtEl>
                                            <p:attrNameLst>
                                              <p:attrName>ppt_x</p:attrName>
                                            </p:attrNameLst>
                                          </p:cBhvr>
                                          <p:tavLst>
                                            <p:tav tm="0">
                                              <p:val>
                                                <p:strVal val="#ppt_x"/>
                                              </p:val>
                                            </p:tav>
                                            <p:tav tm="100000">
                                              <p:val>
                                                <p:strVal val="#ppt_x"/>
                                              </p:val>
                                            </p:tav>
                                          </p:tavLst>
                                        </p:anim>
                                        <p:anim calcmode="lin" valueType="num">
                                          <p:cBhvr additive="base">
                                            <p:cTn id="24" dur="3000" fill="hold"/>
                                            <p:tgtEl>
                                              <p:spTgt spid="1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3000" fill="hold"/>
                                            <p:tgtEl>
                                              <p:spTgt spid="17"/>
                                            </p:tgtEl>
                                            <p:attrNameLst>
                                              <p:attrName>ppt_x</p:attrName>
                                            </p:attrNameLst>
                                          </p:cBhvr>
                                          <p:tavLst>
                                            <p:tav tm="0">
                                              <p:val>
                                                <p:strVal val="#ppt_x"/>
                                              </p:val>
                                            </p:tav>
                                            <p:tav tm="100000">
                                              <p:val>
                                                <p:strVal val="#ppt_x"/>
                                              </p:val>
                                            </p:tav>
                                          </p:tavLst>
                                        </p:anim>
                                        <p:anim calcmode="lin" valueType="num">
                                          <p:cBhvr additive="base">
                                            <p:cTn id="28" dur="3000" fill="hold"/>
                                            <p:tgtEl>
                                              <p:spTgt spid="17"/>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iterate type="lt">
                                        <p:tmPct val="0"/>
                                      </p:iterate>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3000" fill="hold"/>
                                            <p:tgtEl>
                                              <p:spTgt spid="18"/>
                                            </p:tgtEl>
                                            <p:attrNameLst>
                                              <p:attrName>ppt_x</p:attrName>
                                            </p:attrNameLst>
                                          </p:cBhvr>
                                          <p:tavLst>
                                            <p:tav tm="0">
                                              <p:val>
                                                <p:strVal val="#ppt_x"/>
                                              </p:val>
                                            </p:tav>
                                            <p:tav tm="100000">
                                              <p:val>
                                                <p:strVal val="#ppt_x"/>
                                              </p:val>
                                            </p:tav>
                                          </p:tavLst>
                                        </p:anim>
                                        <p:anim calcmode="lin" valueType="num">
                                          <p:cBhvr additive="base">
                                            <p:cTn id="32" dur="3000" fill="hold"/>
                                            <p:tgtEl>
                                              <p:spTgt spid="18"/>
                                            </p:tgtEl>
                                            <p:attrNameLst>
                                              <p:attrName>ppt_y</p:attrName>
                                            </p:attrNameLst>
                                          </p:cBhvr>
                                          <p:tavLst>
                                            <p:tav tm="0">
                                              <p:val>
                                                <p:strVal val="0-#ppt_h/2"/>
                                              </p:val>
                                            </p:tav>
                                            <p:tav tm="100000">
                                              <p:val>
                                                <p:strVal val="#ppt_y"/>
                                              </p:val>
                                            </p:tav>
                                          </p:tavLst>
                                        </p:anim>
                                      </p:childTnLst>
                                    </p:cTn>
                                  </p:par>
                                </p:childTnLst>
                              </p:cTn>
                            </p:par>
                            <p:par>
                              <p:cTn id="33" fill="hold">
                                <p:stCondLst>
                                  <p:cond delay="3000"/>
                                </p:stCondLst>
                                <p:childTnLst>
                                  <p:par>
                                    <p:cTn id="34" presetID="27" presetClass="emph" presetSubtype="0" fill="remove" grpId="1" nodeType="afterEffect">
                                      <p:stCondLst>
                                        <p:cond delay="0"/>
                                      </p:stCondLst>
                                      <p:iterate type="lt">
                                        <p:tmPct val="0"/>
                                      </p:iterate>
                                      <p:childTnLst>
                                        <p:animClr clrSpc="rgb" dir="cw">
                                          <p:cBhvr override="childStyle">
                                            <p:cTn id="35" dur="250" autoRev="1" fill="remove"/>
                                            <p:tgtEl>
                                              <p:spTgt spid="18"/>
                                            </p:tgtEl>
                                            <p:attrNameLst>
                                              <p:attrName>style.color</p:attrName>
                                            </p:attrNameLst>
                                          </p:cBhvr>
                                          <p:to>
                                            <a:schemeClr val="bg1"/>
                                          </p:to>
                                        </p:animClr>
                                        <p:animClr clrSpc="rgb" dir="cw">
                                          <p:cBhvr>
                                            <p:cTn id="36" dur="250" autoRev="1" fill="remove"/>
                                            <p:tgtEl>
                                              <p:spTgt spid="18"/>
                                            </p:tgtEl>
                                            <p:attrNameLst>
                                              <p:attrName>fillcolor</p:attrName>
                                            </p:attrNameLst>
                                          </p:cBhvr>
                                          <p:to>
                                            <a:schemeClr val="bg1"/>
                                          </p:to>
                                        </p:animClr>
                                        <p:set>
                                          <p:cBhvr>
                                            <p:cTn id="37" dur="250" autoRev="1" fill="remove"/>
                                            <p:tgtEl>
                                              <p:spTgt spid="18"/>
                                            </p:tgtEl>
                                            <p:attrNameLst>
                                              <p:attrName>fill.type</p:attrName>
                                            </p:attrNameLst>
                                          </p:cBhvr>
                                          <p:to>
                                            <p:strVal val="solid"/>
                                          </p:to>
                                        </p:set>
                                        <p:set>
                                          <p:cBhvr>
                                            <p:cTn id="38" dur="250" autoRev="1" fill="remove"/>
                                            <p:tgtEl>
                                              <p:spTgt spid="18"/>
                                            </p:tgtEl>
                                            <p:attrNameLst>
                                              <p:attrName>fill.on</p:attrName>
                                            </p:attrNameLst>
                                          </p:cBhvr>
                                          <p:to>
                                            <p:strVal val="true"/>
                                          </p:to>
                                        </p:set>
                                      </p:childTnLst>
                                    </p:cTn>
                                  </p:par>
                                </p:childTnLst>
                              </p:cTn>
                            </p:par>
                            <p:par>
                              <p:cTn id="39" fill="hold">
                                <p:stCondLst>
                                  <p:cond delay="3500"/>
                                </p:stCondLst>
                                <p:childTnLst>
                                  <p:par>
                                    <p:cTn id="40" presetID="34" presetClass="emph" presetSubtype="0" fill="hold" grpId="3" nodeType="afterEffect">
                                      <p:stCondLst>
                                        <p:cond delay="0"/>
                                      </p:stCondLst>
                                      <p:iterate type="lt">
                                        <p:tmPct val="10000"/>
                                      </p:iterate>
                                      <p:childTnLst>
                                        <p:animMotion origin="layout" path="M 0.0 0.0 L 0.0 -0.07213" pathEditMode="relative" ptsTypes="">
                                          <p:cBhvr>
                                            <p:cTn id="41" dur="250" accel="50000" decel="50000" autoRev="1" fill="hold">
                                              <p:stCondLst>
                                                <p:cond delay="0"/>
                                              </p:stCondLst>
                                            </p:cTn>
                                            <p:tgtEl>
                                              <p:spTgt spid="18"/>
                                            </p:tgtEl>
                                            <p:attrNameLst>
                                              <p:attrName>ppt_x</p:attrName>
                                              <p:attrName>ppt_y</p:attrName>
                                            </p:attrNameLst>
                                          </p:cBhvr>
                                        </p:animMotion>
                                        <p:animRot by="1500000">
                                          <p:cBhvr>
                                            <p:cTn id="42" dur="125" fill="hold">
                                              <p:stCondLst>
                                                <p:cond delay="0"/>
                                              </p:stCondLst>
                                            </p:cTn>
                                            <p:tgtEl>
                                              <p:spTgt spid="18"/>
                                            </p:tgtEl>
                                            <p:attrNameLst>
                                              <p:attrName>r</p:attrName>
                                            </p:attrNameLst>
                                          </p:cBhvr>
                                        </p:animRot>
                                        <p:animRot by="-1500000">
                                          <p:cBhvr>
                                            <p:cTn id="43" dur="125" fill="hold">
                                              <p:stCondLst>
                                                <p:cond delay="125"/>
                                              </p:stCondLst>
                                            </p:cTn>
                                            <p:tgtEl>
                                              <p:spTgt spid="18"/>
                                            </p:tgtEl>
                                            <p:attrNameLst>
                                              <p:attrName>r</p:attrName>
                                            </p:attrNameLst>
                                          </p:cBhvr>
                                        </p:animRot>
                                        <p:animRot by="-1500000">
                                          <p:cBhvr>
                                            <p:cTn id="44" dur="125" fill="hold">
                                              <p:stCondLst>
                                                <p:cond delay="250"/>
                                              </p:stCondLst>
                                            </p:cTn>
                                            <p:tgtEl>
                                              <p:spTgt spid="18"/>
                                            </p:tgtEl>
                                            <p:attrNameLst>
                                              <p:attrName>r</p:attrName>
                                            </p:attrNameLst>
                                          </p:cBhvr>
                                        </p:animRot>
                                        <p:animRot by="1500000">
                                          <p:cBhvr>
                                            <p:cTn id="45" dur="125" fill="hold">
                                              <p:stCondLst>
                                                <p:cond delay="375"/>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3"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B7B5-2172-43AA-985D-8E643ABF0385}"/>
              </a:ext>
            </a:extLst>
          </p:cNvPr>
          <p:cNvSpPr>
            <a:spLocks noGrp="1"/>
          </p:cNvSpPr>
          <p:nvPr>
            <p:ph type="ctrTitle"/>
          </p:nvPr>
        </p:nvSpPr>
        <p:spPr>
          <a:xfrm>
            <a:off x="0" y="0"/>
            <a:ext cx="12192000" cy="6858000"/>
          </a:xfrm>
        </p:spPr>
        <p:txBody>
          <a:bodyPr anchor="ctr">
            <a:noAutofit/>
          </a:bodyPr>
          <a:lstStyle/>
          <a:p>
            <a:pPr algn="l"/>
            <a:r>
              <a:rPr lang="en-US" sz="2800" dirty="0">
                <a:latin typeface="Amasis MT Pro" panose="02040504050005020304" pitchFamily="18" charset="0"/>
              </a:rPr>
              <a:t>Contact Details:</a:t>
            </a:r>
            <a:br>
              <a:rPr lang="en-US" sz="2800" dirty="0">
                <a:latin typeface="Amasis MT Pro" panose="02040504050005020304" pitchFamily="18" charset="0"/>
              </a:rPr>
            </a:br>
            <a:br>
              <a:rPr lang="en-US" sz="2800" dirty="0">
                <a:latin typeface="Amasis MT Pro" panose="02040504050005020304" pitchFamily="18" charset="0"/>
              </a:rPr>
            </a:br>
            <a:r>
              <a:rPr lang="en-US" sz="2800" dirty="0">
                <a:latin typeface="Amasis MT Pro" panose="02040504050005020304" pitchFamily="18" charset="0"/>
              </a:rPr>
              <a:t>- Anish Rana </a:t>
            </a:r>
            <a:br>
              <a:rPr lang="en-US" sz="2800" dirty="0">
                <a:latin typeface="Amasis MT Pro" panose="02040504050005020304" pitchFamily="18" charset="0"/>
              </a:rPr>
            </a:br>
            <a:r>
              <a:rPr lang="en-US" sz="2800" dirty="0">
                <a:latin typeface="Amasis MT Pro" panose="02040504050005020304" pitchFamily="18" charset="0"/>
              </a:rPr>
              <a:t>- Contact Hours: </a:t>
            </a:r>
            <a:r>
              <a:rPr lang="en-US" sz="2800" dirty="0" err="1">
                <a:latin typeface="Amasis MT Pro" panose="02040504050005020304" pitchFamily="18" charset="0"/>
              </a:rPr>
              <a:t>9am-3pm</a:t>
            </a:r>
            <a:r>
              <a:rPr lang="en-US" sz="2800" dirty="0">
                <a:latin typeface="Amasis MT Pro" panose="02040504050005020304" pitchFamily="18" charset="0"/>
              </a:rPr>
              <a:t>, Sat &amp; Sun</a:t>
            </a:r>
            <a:br>
              <a:rPr lang="en-US" sz="2800" dirty="0">
                <a:latin typeface="Amasis MT Pro" panose="02040504050005020304" pitchFamily="18" charset="0"/>
              </a:rPr>
            </a:br>
            <a:r>
              <a:rPr lang="en-US" sz="2800" dirty="0">
                <a:latin typeface="Amasis MT Pro" panose="02040504050005020304" pitchFamily="18" charset="0"/>
              </a:rPr>
              <a:t>-         </a:t>
            </a:r>
            <a:r>
              <a:rPr lang="en-US" sz="2800" dirty="0" err="1">
                <a:latin typeface="Amasis MT Pro" panose="02040504050005020304" pitchFamily="18" charset="0"/>
              </a:rPr>
              <a:t>Linkedin</a:t>
            </a:r>
            <a:r>
              <a:rPr lang="en-US" sz="2800" dirty="0">
                <a:latin typeface="Amasis MT Pro" panose="02040504050005020304" pitchFamily="18" charset="0"/>
              </a:rPr>
              <a:t>: </a:t>
            </a:r>
            <a:br>
              <a:rPr lang="en-US" sz="2800" dirty="0">
                <a:latin typeface="Amasis MT Pro" panose="02040504050005020304" pitchFamily="18" charset="0"/>
              </a:rPr>
            </a:br>
            <a:r>
              <a:rPr lang="en-US" sz="2800" dirty="0" err="1">
                <a:latin typeface="Amasis MT Pro" panose="02040504050005020304" pitchFamily="18" charset="0"/>
              </a:rPr>
              <a:t>www.linkedin.com</a:t>
            </a:r>
            <a:r>
              <a:rPr lang="en-US" sz="2800" dirty="0">
                <a:latin typeface="Amasis MT Pro" panose="02040504050005020304" pitchFamily="18" charset="0"/>
              </a:rPr>
              <a:t>/in/</a:t>
            </a:r>
            <a:r>
              <a:rPr lang="en-US" sz="2800" dirty="0" err="1">
                <a:latin typeface="Amasis MT Pro" panose="02040504050005020304" pitchFamily="18" charset="0"/>
              </a:rPr>
              <a:t>anishrana2001</a:t>
            </a:r>
            <a:br>
              <a:rPr lang="en-US" sz="2800" dirty="0">
                <a:latin typeface="Amasis MT Pro" panose="02040504050005020304" pitchFamily="18" charset="0"/>
              </a:rPr>
            </a:br>
            <a:br>
              <a:rPr lang="en-US" sz="2800" dirty="0">
                <a:latin typeface="Amasis MT Pro" panose="02040504050005020304" pitchFamily="18" charset="0"/>
              </a:rPr>
            </a:br>
            <a:r>
              <a:rPr lang="en-US" sz="2800" dirty="0">
                <a:latin typeface="Amasis MT Pro" panose="02040504050005020304" pitchFamily="18" charset="0"/>
              </a:rPr>
              <a:t>         </a:t>
            </a:r>
            <a:r>
              <a:rPr lang="en-US" sz="2800" dirty="0" err="1">
                <a:latin typeface="Amasis MT Pro" panose="02040504050005020304" pitchFamily="18" charset="0"/>
              </a:rPr>
              <a:t>Github</a:t>
            </a:r>
            <a:r>
              <a:rPr lang="en-US" sz="2800" dirty="0">
                <a:latin typeface="Amasis MT Pro" panose="02040504050005020304" pitchFamily="18" charset="0"/>
              </a:rPr>
              <a:t>: </a:t>
            </a:r>
            <a:r>
              <a:rPr lang="en-US" sz="2400" dirty="0">
                <a:latin typeface="Amasis MT Pro" panose="02040504050005020304" pitchFamily="18" charset="0"/>
              </a:rPr>
              <a:t>https</a:t>
            </a:r>
            <a:r>
              <a:rPr lang="en-US" sz="2800" dirty="0">
                <a:latin typeface="Amasis MT Pro" panose="02040504050005020304" pitchFamily="18" charset="0"/>
              </a:rPr>
              <a:t>://</a:t>
            </a:r>
            <a:r>
              <a:rPr lang="en-US" sz="2800" dirty="0" err="1">
                <a:latin typeface="Amasis MT Pro" panose="02040504050005020304" pitchFamily="18" charset="0"/>
              </a:rPr>
              <a:t>github.com</a:t>
            </a:r>
            <a:r>
              <a:rPr lang="en-US" sz="2800" dirty="0">
                <a:latin typeface="Amasis MT Pro" panose="02040504050005020304" pitchFamily="18" charset="0"/>
              </a:rPr>
              <a:t>/</a:t>
            </a:r>
            <a:r>
              <a:rPr lang="en-US" sz="2800" dirty="0" err="1">
                <a:latin typeface="Amasis MT Pro" panose="02040504050005020304" pitchFamily="18" charset="0"/>
              </a:rPr>
              <a:t>anishrana2001</a:t>
            </a:r>
            <a:r>
              <a:rPr lang="en-US" sz="2800" dirty="0">
                <a:latin typeface="Amasis MT Pro" panose="02040504050005020304" pitchFamily="18" charset="0"/>
              </a:rPr>
              <a:t>/Kubernetes/tree/main/</a:t>
            </a:r>
            <a:r>
              <a:rPr lang="en-US" sz="2800" dirty="0" err="1">
                <a:latin typeface="Amasis MT Pro" panose="02040504050005020304" pitchFamily="18" charset="0"/>
              </a:rPr>
              <a:t>Kubernetes%20init</a:t>
            </a:r>
            <a:endParaRPr lang="en-US" sz="2800" dirty="0">
              <a:latin typeface="Amasis MT Pro" panose="02040504050005020304" pitchFamily="18" charset="0"/>
            </a:endParaRPr>
          </a:p>
        </p:txBody>
      </p:sp>
    </p:spTree>
    <p:extLst>
      <p:ext uri="{BB962C8B-B14F-4D97-AF65-F5344CB8AC3E}">
        <p14:creationId xmlns:p14="http://schemas.microsoft.com/office/powerpoint/2010/main" val="237898966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B7B5-2172-43AA-985D-8E643ABF0385}"/>
              </a:ext>
            </a:extLst>
          </p:cNvPr>
          <p:cNvSpPr>
            <a:spLocks noGrp="1"/>
          </p:cNvSpPr>
          <p:nvPr>
            <p:ph type="ctrTitle"/>
          </p:nvPr>
        </p:nvSpPr>
        <p:spPr>
          <a:xfrm>
            <a:off x="0" y="0"/>
            <a:ext cx="12192000" cy="2070847"/>
          </a:xfrm>
        </p:spPr>
        <p:txBody>
          <a:bodyPr>
            <a:noAutofit/>
          </a:bodyPr>
          <a:lstStyle/>
          <a:p>
            <a:pPr algn="l"/>
            <a:r>
              <a:rPr lang="en-US" dirty="0"/>
              <a:t>                  Course Outline</a:t>
            </a:r>
            <a:br>
              <a:rPr lang="en-US" sz="1050" dirty="0"/>
            </a:br>
            <a:endParaRPr lang="en-US" sz="2800" dirty="0"/>
          </a:p>
        </p:txBody>
      </p:sp>
      <p:sp>
        <p:nvSpPr>
          <p:cNvPr id="3" name="Subtitle 2">
            <a:extLst>
              <a:ext uri="{FF2B5EF4-FFF2-40B4-BE49-F238E27FC236}">
                <a16:creationId xmlns:a16="http://schemas.microsoft.com/office/drawing/2014/main" id="{178A8D85-3669-4C2B-8C22-DC518893426C}"/>
              </a:ext>
            </a:extLst>
          </p:cNvPr>
          <p:cNvSpPr>
            <a:spLocks noGrp="1"/>
          </p:cNvSpPr>
          <p:nvPr>
            <p:ph type="subTitle" idx="1"/>
          </p:nvPr>
        </p:nvSpPr>
        <p:spPr>
          <a:xfrm>
            <a:off x="-1" y="1936376"/>
            <a:ext cx="12191999" cy="4921624"/>
          </a:xfrm>
        </p:spPr>
        <p:txBody>
          <a:bodyPr>
            <a:normAutofit/>
          </a:bodyPr>
          <a:lstStyle/>
          <a:p>
            <a:endParaRPr lang="en-US" dirty="0"/>
          </a:p>
          <a:p>
            <a:pPr algn="l"/>
            <a:r>
              <a:rPr lang="en-US" sz="3600" dirty="0"/>
              <a:t>- 	How to create Kubernetes cluster</a:t>
            </a:r>
          </a:p>
          <a:p>
            <a:pPr algn="l"/>
            <a:r>
              <a:rPr lang="en-US" sz="3600" dirty="0"/>
              <a:t>- 	Prerequisite ?</a:t>
            </a:r>
          </a:p>
          <a:p>
            <a:pPr algn="l"/>
            <a:r>
              <a:rPr lang="en-US" sz="3600" dirty="0"/>
              <a:t>-	Smooth installation on CentOS 9 Stream OS</a:t>
            </a:r>
          </a:p>
          <a:p>
            <a:pPr algn="l"/>
            <a:r>
              <a:rPr lang="en-US" sz="3600" dirty="0"/>
              <a:t>-	Manual and Script</a:t>
            </a:r>
          </a:p>
          <a:p>
            <a:pPr algn="l"/>
            <a:r>
              <a:rPr lang="en-US" sz="3600" dirty="0"/>
              <a:t>-	LAB</a:t>
            </a:r>
          </a:p>
        </p:txBody>
      </p:sp>
    </p:spTree>
    <p:extLst>
      <p:ext uri="{BB962C8B-B14F-4D97-AF65-F5344CB8AC3E}">
        <p14:creationId xmlns:p14="http://schemas.microsoft.com/office/powerpoint/2010/main" val="371844124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80000">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14:bounceEnd="80000">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14:bounceEnd="80000">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60000">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14:bounceEnd="60000">
                                          <p:cBhvr additive="base">
                                            <p:cTn id="13" dur="500" fill="hold"/>
                                            <p:tgtEl>
                                              <p:spTgt spid="3">
                                                <p:txEl>
                                                  <p:pRg st="3" end="3"/>
                                                </p:txEl>
                                              </p:spTgt>
                                            </p:tgtEl>
                                            <p:attrNameLst>
                                              <p:attrName>ppt_x</p:attrName>
                                            </p:attrNameLst>
                                          </p:cBhvr>
                                          <p:tavLst>
                                            <p:tav tm="0">
                                              <p:val>
                                                <p:strVal val="0-#ppt_w/2"/>
                                              </p:val>
                                            </p:tav>
                                            <p:tav tm="100000">
                                              <p:val>
                                                <p:strVal val="#ppt_x"/>
                                              </p:val>
                                            </p:tav>
                                          </p:tavLst>
                                        </p:anim>
                                        <p:anim calcmode="lin" valueType="num" p14:bounceEnd="60000">
                                          <p:cBhvr additive="base">
                                            <p:cTn id="1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p:cTn id="1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additive="base">
                                            <p:cTn id="2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p:cTn id="1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 calcmode="lin" valueType="num">
                                          <p:cBhvr additive="base">
                                            <p:cTn id="26"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B97B-156B-4386-A548-F7E589E03EAD}"/>
              </a:ext>
            </a:extLst>
          </p:cNvPr>
          <p:cNvSpPr>
            <a:spLocks noGrp="1"/>
          </p:cNvSpPr>
          <p:nvPr>
            <p:ph type="title"/>
          </p:nvPr>
        </p:nvSpPr>
        <p:spPr/>
        <p:txBody>
          <a:bodyPr/>
          <a:lstStyle/>
          <a:p>
            <a:r>
              <a:rPr lang="en-US" dirty="0"/>
              <a:t>VM Requirement in Kubernetes Cluster?</a:t>
            </a:r>
          </a:p>
        </p:txBody>
      </p:sp>
      <p:sp>
        <p:nvSpPr>
          <p:cNvPr id="3" name="vm name 1">
            <a:extLst>
              <a:ext uri="{FF2B5EF4-FFF2-40B4-BE49-F238E27FC236}">
                <a16:creationId xmlns:a16="http://schemas.microsoft.com/office/drawing/2014/main" id="{F34C489E-F2A9-487E-A5E5-C0F5D1F2E4C7}"/>
              </a:ext>
            </a:extLst>
          </p:cNvPr>
          <p:cNvSpPr>
            <a:spLocks noGrp="1"/>
          </p:cNvSpPr>
          <p:nvPr>
            <p:ph type="body" idx="1"/>
          </p:nvPr>
        </p:nvSpPr>
        <p:spPr>
          <a:xfrm>
            <a:off x="839790" y="1984131"/>
            <a:ext cx="1674933" cy="520943"/>
          </a:xfrm>
        </p:spPr>
        <p:txBody>
          <a:bodyPr/>
          <a:lstStyle/>
          <a:p>
            <a:r>
              <a:rPr lang="en-US" dirty="0"/>
              <a:t>Linux </a:t>
            </a:r>
            <a:r>
              <a:rPr lang="en-US" dirty="0" err="1"/>
              <a:t>VM1</a:t>
            </a:r>
            <a:endParaRPr lang="en-US" dirty="0"/>
          </a:p>
        </p:txBody>
      </p:sp>
      <p:graphicFrame>
        <p:nvGraphicFramePr>
          <p:cNvPr id="7" name="VM 1">
            <a:extLst>
              <a:ext uri="{FF2B5EF4-FFF2-40B4-BE49-F238E27FC236}">
                <a16:creationId xmlns:a16="http://schemas.microsoft.com/office/drawing/2014/main" id="{8FC12D1E-20EF-4327-9043-D643E5006B8F}"/>
              </a:ext>
            </a:extLst>
          </p:cNvPr>
          <p:cNvGraphicFramePr>
            <a:graphicFrameLocks noGrp="1"/>
          </p:cNvGraphicFramePr>
          <p:nvPr>
            <p:ph sz="half" idx="2"/>
            <p:extLst>
              <p:ext uri="{D42A27DB-BD31-4B8C-83A1-F6EECF244321}">
                <p14:modId xmlns:p14="http://schemas.microsoft.com/office/powerpoint/2010/main" val="1269941018"/>
              </p:ext>
            </p:extLst>
          </p:nvPr>
        </p:nvGraphicFramePr>
        <p:xfrm>
          <a:off x="839790" y="2505075"/>
          <a:ext cx="3120292" cy="2831856"/>
        </p:xfrm>
        <a:graphic>
          <a:graphicData uri="http://schemas.openxmlformats.org/drawingml/2006/table">
            <a:tbl>
              <a:tblPr firstRow="1" bandRow="1">
                <a:tableStyleId>{00A15C55-8517-42AA-B614-E9B94910E393}</a:tableStyleId>
              </a:tblPr>
              <a:tblGrid>
                <a:gridCol w="3120292">
                  <a:extLst>
                    <a:ext uri="{9D8B030D-6E8A-4147-A177-3AD203B41FA5}">
                      <a16:colId xmlns:a16="http://schemas.microsoft.com/office/drawing/2014/main" val="982965060"/>
                    </a:ext>
                  </a:extLst>
                </a:gridCol>
              </a:tblGrid>
              <a:tr h="2831856">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1612055"/>
                  </a:ext>
                </a:extLst>
              </a:tr>
            </a:tbl>
          </a:graphicData>
        </a:graphic>
      </p:graphicFrame>
      <p:sp>
        <p:nvSpPr>
          <p:cNvPr id="5" name="vm name 2">
            <a:extLst>
              <a:ext uri="{FF2B5EF4-FFF2-40B4-BE49-F238E27FC236}">
                <a16:creationId xmlns:a16="http://schemas.microsoft.com/office/drawing/2014/main" id="{141AB27F-A795-45C2-A0DD-8D3CFFE8E01D}"/>
              </a:ext>
            </a:extLst>
          </p:cNvPr>
          <p:cNvSpPr>
            <a:spLocks noGrp="1"/>
          </p:cNvSpPr>
          <p:nvPr>
            <p:ph type="body" sz="quarter" idx="3"/>
          </p:nvPr>
        </p:nvSpPr>
        <p:spPr>
          <a:xfrm>
            <a:off x="4548003" y="2003911"/>
            <a:ext cx="1674933" cy="485775"/>
          </a:xfrm>
        </p:spPr>
        <p:txBody>
          <a:bodyPr/>
          <a:lstStyle/>
          <a:p>
            <a:r>
              <a:rPr lang="en-US" dirty="0"/>
              <a:t>Linux </a:t>
            </a:r>
            <a:r>
              <a:rPr lang="en-US" dirty="0" err="1"/>
              <a:t>VM2</a:t>
            </a:r>
            <a:endParaRPr lang="en-US" dirty="0"/>
          </a:p>
        </p:txBody>
      </p:sp>
      <p:graphicFrame>
        <p:nvGraphicFramePr>
          <p:cNvPr id="8" name="vm 3">
            <a:extLst>
              <a:ext uri="{FF2B5EF4-FFF2-40B4-BE49-F238E27FC236}">
                <a16:creationId xmlns:a16="http://schemas.microsoft.com/office/drawing/2014/main" id="{F137F8BB-DC1C-4996-A1C9-983F711F4BD9}"/>
              </a:ext>
            </a:extLst>
          </p:cNvPr>
          <p:cNvGraphicFramePr>
            <a:graphicFrameLocks noGrp="1"/>
          </p:cNvGraphicFramePr>
          <p:nvPr>
            <p:ph sz="quarter" idx="4"/>
            <p:extLst>
              <p:ext uri="{D42A27DB-BD31-4B8C-83A1-F6EECF244321}">
                <p14:modId xmlns:p14="http://schemas.microsoft.com/office/powerpoint/2010/main" val="2935794275"/>
              </p:ext>
            </p:extLst>
          </p:nvPr>
        </p:nvGraphicFramePr>
        <p:xfrm>
          <a:off x="8235092" y="2505075"/>
          <a:ext cx="3120293" cy="2831856"/>
        </p:xfrm>
        <a:graphic>
          <a:graphicData uri="http://schemas.openxmlformats.org/drawingml/2006/table">
            <a:tbl>
              <a:tblPr firstRow="1" bandRow="1">
                <a:tableStyleId>{00A15C55-8517-42AA-B614-E9B94910E393}</a:tableStyleId>
              </a:tblPr>
              <a:tblGrid>
                <a:gridCol w="3120293">
                  <a:extLst>
                    <a:ext uri="{9D8B030D-6E8A-4147-A177-3AD203B41FA5}">
                      <a16:colId xmlns:a16="http://schemas.microsoft.com/office/drawing/2014/main" val="1978835390"/>
                    </a:ext>
                  </a:extLst>
                </a:gridCol>
              </a:tblGrid>
              <a:tr h="2831856">
                <a:tc>
                  <a:txBody>
                    <a:bodyPr/>
                    <a:lstStyle/>
                    <a:p>
                      <a:endParaRPr lang="en-US" sz="1300" dirty="0"/>
                    </a:p>
                    <a:p>
                      <a:endParaRPr lang="en-US" sz="1300" dirty="0">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7350502"/>
                  </a:ext>
                </a:extLst>
              </a:tr>
            </a:tbl>
          </a:graphicData>
        </a:graphic>
      </p:graphicFrame>
      <p:graphicFrame>
        <p:nvGraphicFramePr>
          <p:cNvPr id="9" name="vm 2">
            <a:extLst>
              <a:ext uri="{FF2B5EF4-FFF2-40B4-BE49-F238E27FC236}">
                <a16:creationId xmlns:a16="http://schemas.microsoft.com/office/drawing/2014/main" id="{26372C4F-E97B-43C0-9133-BB80591EB9C3}"/>
              </a:ext>
            </a:extLst>
          </p:cNvPr>
          <p:cNvGraphicFramePr>
            <a:graphicFrameLocks noGrp="1"/>
          </p:cNvGraphicFramePr>
          <p:nvPr>
            <p:extLst>
              <p:ext uri="{D42A27DB-BD31-4B8C-83A1-F6EECF244321}">
                <p14:modId xmlns:p14="http://schemas.microsoft.com/office/powerpoint/2010/main" val="1862592786"/>
              </p:ext>
            </p:extLst>
          </p:nvPr>
        </p:nvGraphicFramePr>
        <p:xfrm>
          <a:off x="4548004" y="2469905"/>
          <a:ext cx="3120293" cy="2902195"/>
        </p:xfrm>
        <a:graphic>
          <a:graphicData uri="http://schemas.openxmlformats.org/drawingml/2006/table">
            <a:tbl>
              <a:tblPr firstRow="1" bandRow="1">
                <a:tableStyleId>{00A15C55-8517-42AA-B614-E9B94910E393}</a:tableStyleId>
              </a:tblPr>
              <a:tblGrid>
                <a:gridCol w="3120293">
                  <a:extLst>
                    <a:ext uri="{9D8B030D-6E8A-4147-A177-3AD203B41FA5}">
                      <a16:colId xmlns:a16="http://schemas.microsoft.com/office/drawing/2014/main" val="2822512002"/>
                    </a:ext>
                  </a:extLst>
                </a:gridCol>
              </a:tblGrid>
              <a:tr h="2902195">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2012535"/>
                  </a:ext>
                </a:extLst>
              </a:tr>
            </a:tbl>
          </a:graphicData>
        </a:graphic>
      </p:graphicFrame>
      <p:sp>
        <p:nvSpPr>
          <p:cNvPr id="10" name="vm name 3">
            <a:extLst>
              <a:ext uri="{FF2B5EF4-FFF2-40B4-BE49-F238E27FC236}">
                <a16:creationId xmlns:a16="http://schemas.microsoft.com/office/drawing/2014/main" id="{D708A454-8250-4E65-B0F8-4BD41A5077D5}"/>
              </a:ext>
            </a:extLst>
          </p:cNvPr>
          <p:cNvSpPr txBox="1">
            <a:spLocks/>
          </p:cNvSpPr>
          <p:nvPr/>
        </p:nvSpPr>
        <p:spPr>
          <a:xfrm>
            <a:off x="8256217" y="1984133"/>
            <a:ext cx="1573584" cy="48577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Linux </a:t>
            </a:r>
            <a:r>
              <a:rPr lang="en-US" dirty="0" err="1"/>
              <a:t>VM3</a:t>
            </a:r>
            <a:endParaRPr lang="en-US" dirty="0"/>
          </a:p>
        </p:txBody>
      </p:sp>
      <p:graphicFrame>
        <p:nvGraphicFramePr>
          <p:cNvPr id="11" name="swap 1">
            <a:extLst>
              <a:ext uri="{FF2B5EF4-FFF2-40B4-BE49-F238E27FC236}">
                <a16:creationId xmlns:a16="http://schemas.microsoft.com/office/drawing/2014/main" id="{7BBADF6F-DFD4-4103-938E-7D35251F35FB}"/>
              </a:ext>
            </a:extLst>
          </p:cNvPr>
          <p:cNvGraphicFramePr>
            <a:graphicFrameLocks noGrp="1"/>
          </p:cNvGraphicFramePr>
          <p:nvPr>
            <p:extLst>
              <p:ext uri="{D42A27DB-BD31-4B8C-83A1-F6EECF244321}">
                <p14:modId xmlns:p14="http://schemas.microsoft.com/office/powerpoint/2010/main" val="2656417955"/>
              </p:ext>
            </p:extLst>
          </p:nvPr>
        </p:nvGraphicFramePr>
        <p:xfrm>
          <a:off x="1260802" y="4223053"/>
          <a:ext cx="1433095" cy="416560"/>
        </p:xfrm>
        <a:graphic>
          <a:graphicData uri="http://schemas.openxmlformats.org/drawingml/2006/table">
            <a:tbl>
              <a:tblPr firstRow="1" bandRow="1">
                <a:tableStyleId>{00A15C55-8517-42AA-B614-E9B94910E393}</a:tableStyleId>
              </a:tblPr>
              <a:tblGrid>
                <a:gridCol w="1433095">
                  <a:extLst>
                    <a:ext uri="{9D8B030D-6E8A-4147-A177-3AD203B41FA5}">
                      <a16:colId xmlns:a16="http://schemas.microsoft.com/office/drawing/2014/main" val="3521629899"/>
                    </a:ext>
                  </a:extLst>
                </a:gridCol>
              </a:tblGrid>
              <a:tr h="416560">
                <a:tc>
                  <a:txBody>
                    <a:bodyPr/>
                    <a:lstStyle/>
                    <a:p>
                      <a:r>
                        <a:rPr lang="en-US" sz="2100" b="1" kern="1200" dirty="0" err="1">
                          <a:solidFill>
                            <a:schemeClr val="lt1"/>
                          </a:solidFill>
                          <a:effectLst/>
                        </a:rPr>
                        <a:t>swapoff</a:t>
                      </a:r>
                      <a:endParaRPr lang="en-US" sz="2100" dirty="0"/>
                    </a:p>
                  </a:txBody>
                  <a:tcPr/>
                </a:tc>
                <a:extLst>
                  <a:ext uri="{0D108BD9-81ED-4DB2-BD59-A6C34878D82A}">
                    <a16:rowId xmlns:a16="http://schemas.microsoft.com/office/drawing/2014/main" val="1640512406"/>
                  </a:ext>
                </a:extLst>
              </a:tr>
            </a:tbl>
          </a:graphicData>
        </a:graphic>
      </p:graphicFrame>
      <p:graphicFrame>
        <p:nvGraphicFramePr>
          <p:cNvPr id="12" name="swap 2">
            <a:extLst>
              <a:ext uri="{FF2B5EF4-FFF2-40B4-BE49-F238E27FC236}">
                <a16:creationId xmlns:a16="http://schemas.microsoft.com/office/drawing/2014/main" id="{8F4F0213-DB27-4B8B-A11B-34E019236E0F}"/>
              </a:ext>
            </a:extLst>
          </p:cNvPr>
          <p:cNvGraphicFramePr>
            <a:graphicFrameLocks noGrp="1"/>
          </p:cNvGraphicFramePr>
          <p:nvPr>
            <p:extLst>
              <p:ext uri="{D42A27DB-BD31-4B8C-83A1-F6EECF244321}">
                <p14:modId xmlns:p14="http://schemas.microsoft.com/office/powerpoint/2010/main" val="4138140495"/>
              </p:ext>
            </p:extLst>
          </p:nvPr>
        </p:nvGraphicFramePr>
        <p:xfrm>
          <a:off x="4794305" y="4227971"/>
          <a:ext cx="1433095" cy="416560"/>
        </p:xfrm>
        <a:graphic>
          <a:graphicData uri="http://schemas.openxmlformats.org/drawingml/2006/table">
            <a:tbl>
              <a:tblPr firstRow="1" bandRow="1">
                <a:tableStyleId>{00A15C55-8517-42AA-B614-E9B94910E393}</a:tableStyleId>
              </a:tblPr>
              <a:tblGrid>
                <a:gridCol w="1433095">
                  <a:extLst>
                    <a:ext uri="{9D8B030D-6E8A-4147-A177-3AD203B41FA5}">
                      <a16:colId xmlns:a16="http://schemas.microsoft.com/office/drawing/2014/main" val="3521629899"/>
                    </a:ext>
                  </a:extLst>
                </a:gridCol>
              </a:tblGrid>
              <a:tr h="416560">
                <a:tc>
                  <a:txBody>
                    <a:bodyPr/>
                    <a:lstStyle/>
                    <a:p>
                      <a:r>
                        <a:rPr lang="en-US" sz="2100" b="1" kern="1200" dirty="0" err="1">
                          <a:solidFill>
                            <a:schemeClr val="lt1"/>
                          </a:solidFill>
                          <a:effectLst/>
                        </a:rPr>
                        <a:t>swapoff</a:t>
                      </a:r>
                      <a:endParaRPr lang="en-US" sz="2100" b="1" kern="1200" dirty="0">
                        <a:solidFill>
                          <a:schemeClr val="lt1"/>
                        </a:solidFill>
                        <a:effectLst/>
                        <a:latin typeface="+mn-lt"/>
                        <a:ea typeface="+mn-ea"/>
                        <a:cs typeface="+mn-cs"/>
                      </a:endParaRPr>
                    </a:p>
                  </a:txBody>
                  <a:tcPr/>
                </a:tc>
                <a:extLst>
                  <a:ext uri="{0D108BD9-81ED-4DB2-BD59-A6C34878D82A}">
                    <a16:rowId xmlns:a16="http://schemas.microsoft.com/office/drawing/2014/main" val="1640512406"/>
                  </a:ext>
                </a:extLst>
              </a:tr>
            </a:tbl>
          </a:graphicData>
        </a:graphic>
      </p:graphicFrame>
      <p:graphicFrame>
        <p:nvGraphicFramePr>
          <p:cNvPr id="13" name="swap 3">
            <a:extLst>
              <a:ext uri="{FF2B5EF4-FFF2-40B4-BE49-F238E27FC236}">
                <a16:creationId xmlns:a16="http://schemas.microsoft.com/office/drawing/2014/main" id="{6053F0F0-AC56-4B89-9BDF-FAE179003D35}"/>
              </a:ext>
            </a:extLst>
          </p:cNvPr>
          <p:cNvGraphicFramePr>
            <a:graphicFrameLocks noGrp="1"/>
          </p:cNvGraphicFramePr>
          <p:nvPr>
            <p:extLst>
              <p:ext uri="{D42A27DB-BD31-4B8C-83A1-F6EECF244321}">
                <p14:modId xmlns:p14="http://schemas.microsoft.com/office/powerpoint/2010/main" val="3771799307"/>
              </p:ext>
            </p:extLst>
          </p:nvPr>
        </p:nvGraphicFramePr>
        <p:xfrm>
          <a:off x="8506983" y="4223053"/>
          <a:ext cx="1433095" cy="416560"/>
        </p:xfrm>
        <a:graphic>
          <a:graphicData uri="http://schemas.openxmlformats.org/drawingml/2006/table">
            <a:tbl>
              <a:tblPr firstRow="1" bandRow="1">
                <a:tableStyleId>{00A15C55-8517-42AA-B614-E9B94910E393}</a:tableStyleId>
              </a:tblPr>
              <a:tblGrid>
                <a:gridCol w="1433095">
                  <a:extLst>
                    <a:ext uri="{9D8B030D-6E8A-4147-A177-3AD203B41FA5}">
                      <a16:colId xmlns:a16="http://schemas.microsoft.com/office/drawing/2014/main" val="3521629899"/>
                    </a:ext>
                  </a:extLst>
                </a:gridCol>
              </a:tblGrid>
              <a:tr h="416560">
                <a:tc>
                  <a:txBody>
                    <a:bodyPr/>
                    <a:lstStyle/>
                    <a:p>
                      <a:r>
                        <a:rPr lang="en-US" sz="2100" b="1" kern="1200" dirty="0" err="1">
                          <a:solidFill>
                            <a:schemeClr val="lt1"/>
                          </a:solidFill>
                          <a:effectLst/>
                        </a:rPr>
                        <a:t>swapoff</a:t>
                      </a:r>
                      <a:endParaRPr lang="en-US" sz="2100" b="1" kern="1200" dirty="0">
                        <a:solidFill>
                          <a:schemeClr val="lt1"/>
                        </a:solidFill>
                        <a:effectLst/>
                        <a:latin typeface="+mn-lt"/>
                        <a:ea typeface="+mn-ea"/>
                        <a:cs typeface="+mn-cs"/>
                      </a:endParaRPr>
                    </a:p>
                  </a:txBody>
                  <a:tcPr/>
                </a:tc>
                <a:extLst>
                  <a:ext uri="{0D108BD9-81ED-4DB2-BD59-A6C34878D82A}">
                    <a16:rowId xmlns:a16="http://schemas.microsoft.com/office/drawing/2014/main" val="1640512406"/>
                  </a:ext>
                </a:extLst>
              </a:tr>
            </a:tbl>
          </a:graphicData>
        </a:graphic>
      </p:graphicFrame>
      <p:sp>
        <p:nvSpPr>
          <p:cNvPr id="4" name="HD 1">
            <a:extLst>
              <a:ext uri="{FF2B5EF4-FFF2-40B4-BE49-F238E27FC236}">
                <a16:creationId xmlns:a16="http://schemas.microsoft.com/office/drawing/2014/main" id="{F2FF5705-B5D1-46C0-BCCC-EB785A89EC06}"/>
              </a:ext>
            </a:extLst>
          </p:cNvPr>
          <p:cNvSpPr/>
          <p:nvPr/>
        </p:nvSpPr>
        <p:spPr>
          <a:xfrm>
            <a:off x="880534" y="3358600"/>
            <a:ext cx="2266927" cy="41656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ln>
                  <a:solidFill>
                    <a:schemeClr val="bg1"/>
                  </a:solidFill>
                </a:ln>
              </a:rPr>
              <a:t>20 GB Hard Disk</a:t>
            </a:r>
          </a:p>
        </p:txBody>
      </p:sp>
      <p:sp>
        <p:nvSpPr>
          <p:cNvPr id="14" name="Rectangle 13">
            <a:extLst>
              <a:ext uri="{FF2B5EF4-FFF2-40B4-BE49-F238E27FC236}">
                <a16:creationId xmlns:a16="http://schemas.microsoft.com/office/drawing/2014/main" id="{4E0F8F28-5D55-4F32-8CE0-0C08B6007DCF}"/>
              </a:ext>
            </a:extLst>
          </p:cNvPr>
          <p:cNvSpPr/>
          <p:nvPr/>
        </p:nvSpPr>
        <p:spPr>
          <a:xfrm>
            <a:off x="880533" y="2920477"/>
            <a:ext cx="3035303" cy="41656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t>2 Core CPU</a:t>
            </a:r>
          </a:p>
        </p:txBody>
      </p:sp>
      <p:sp>
        <p:nvSpPr>
          <p:cNvPr id="15" name="Rectangle 14">
            <a:extLst>
              <a:ext uri="{FF2B5EF4-FFF2-40B4-BE49-F238E27FC236}">
                <a16:creationId xmlns:a16="http://schemas.microsoft.com/office/drawing/2014/main" id="{A9A6C2C2-3E14-40C9-82D2-50AEFB8373D6}"/>
              </a:ext>
            </a:extLst>
          </p:cNvPr>
          <p:cNvSpPr/>
          <p:nvPr/>
        </p:nvSpPr>
        <p:spPr>
          <a:xfrm>
            <a:off x="880534" y="2548467"/>
            <a:ext cx="3035301" cy="35044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t>2 GB RAM</a:t>
            </a:r>
          </a:p>
        </p:txBody>
      </p:sp>
      <p:sp>
        <p:nvSpPr>
          <p:cNvPr id="16" name="HD 2">
            <a:extLst>
              <a:ext uri="{FF2B5EF4-FFF2-40B4-BE49-F238E27FC236}">
                <a16:creationId xmlns:a16="http://schemas.microsoft.com/office/drawing/2014/main" id="{C6F7AEF1-285C-44C2-8A15-4147DDCAC154}"/>
              </a:ext>
            </a:extLst>
          </p:cNvPr>
          <p:cNvSpPr/>
          <p:nvPr/>
        </p:nvSpPr>
        <p:spPr>
          <a:xfrm>
            <a:off x="4578350" y="3358600"/>
            <a:ext cx="2262717" cy="416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n>
                  <a:solidFill>
                    <a:schemeClr val="bg1"/>
                  </a:solidFill>
                </a:ln>
              </a:rPr>
              <a:t>20 GB Hard Disk</a:t>
            </a:r>
          </a:p>
        </p:txBody>
      </p:sp>
      <p:sp>
        <p:nvSpPr>
          <p:cNvPr id="17" name="Rectangle 16">
            <a:extLst>
              <a:ext uri="{FF2B5EF4-FFF2-40B4-BE49-F238E27FC236}">
                <a16:creationId xmlns:a16="http://schemas.microsoft.com/office/drawing/2014/main" id="{042D328E-9902-4119-AE5A-C8156CC4D014}"/>
              </a:ext>
            </a:extLst>
          </p:cNvPr>
          <p:cNvSpPr/>
          <p:nvPr/>
        </p:nvSpPr>
        <p:spPr>
          <a:xfrm>
            <a:off x="4578350" y="2548467"/>
            <a:ext cx="1813014" cy="3504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2 GB RAM</a:t>
            </a:r>
          </a:p>
        </p:txBody>
      </p:sp>
      <p:sp>
        <p:nvSpPr>
          <p:cNvPr id="18" name="Rectangle 17">
            <a:extLst>
              <a:ext uri="{FF2B5EF4-FFF2-40B4-BE49-F238E27FC236}">
                <a16:creationId xmlns:a16="http://schemas.microsoft.com/office/drawing/2014/main" id="{2F990012-C07C-4A14-84FA-59A124646967}"/>
              </a:ext>
            </a:extLst>
          </p:cNvPr>
          <p:cNvSpPr/>
          <p:nvPr/>
        </p:nvSpPr>
        <p:spPr>
          <a:xfrm>
            <a:off x="4632996" y="2914373"/>
            <a:ext cx="1646045" cy="416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2 Core CPU</a:t>
            </a:r>
          </a:p>
        </p:txBody>
      </p:sp>
      <p:sp>
        <p:nvSpPr>
          <p:cNvPr id="19" name="HD 3">
            <a:extLst>
              <a:ext uri="{FF2B5EF4-FFF2-40B4-BE49-F238E27FC236}">
                <a16:creationId xmlns:a16="http://schemas.microsoft.com/office/drawing/2014/main" id="{C412F226-A67F-469A-8E7D-9A3EF0A1B1CF}"/>
              </a:ext>
            </a:extLst>
          </p:cNvPr>
          <p:cNvSpPr/>
          <p:nvPr/>
        </p:nvSpPr>
        <p:spPr>
          <a:xfrm>
            <a:off x="8276165" y="3429000"/>
            <a:ext cx="2205747" cy="41656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ln>
                  <a:solidFill>
                    <a:schemeClr val="bg1"/>
                  </a:solidFill>
                </a:ln>
              </a:rPr>
              <a:t>20 GB Hard Disk</a:t>
            </a:r>
          </a:p>
        </p:txBody>
      </p:sp>
      <p:sp>
        <p:nvSpPr>
          <p:cNvPr id="20" name="Rectangle 19">
            <a:extLst>
              <a:ext uri="{FF2B5EF4-FFF2-40B4-BE49-F238E27FC236}">
                <a16:creationId xmlns:a16="http://schemas.microsoft.com/office/drawing/2014/main" id="{36A09E61-D0C4-4107-9B36-5AB131557210}"/>
              </a:ext>
            </a:extLst>
          </p:cNvPr>
          <p:cNvSpPr/>
          <p:nvPr/>
        </p:nvSpPr>
        <p:spPr>
          <a:xfrm>
            <a:off x="8276165" y="2590063"/>
            <a:ext cx="2294081" cy="3504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2 GB RAM</a:t>
            </a:r>
          </a:p>
        </p:txBody>
      </p:sp>
      <p:sp>
        <p:nvSpPr>
          <p:cNvPr id="21" name="Rectangle 20">
            <a:extLst>
              <a:ext uri="{FF2B5EF4-FFF2-40B4-BE49-F238E27FC236}">
                <a16:creationId xmlns:a16="http://schemas.microsoft.com/office/drawing/2014/main" id="{99CB0D51-55FE-473E-995C-F44E09DC496F}"/>
              </a:ext>
            </a:extLst>
          </p:cNvPr>
          <p:cNvSpPr/>
          <p:nvPr/>
        </p:nvSpPr>
        <p:spPr>
          <a:xfrm>
            <a:off x="8276165" y="2954033"/>
            <a:ext cx="3035303" cy="41656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t>2 Core CPU</a:t>
            </a:r>
          </a:p>
        </p:txBody>
      </p:sp>
      <p:sp>
        <p:nvSpPr>
          <p:cNvPr id="6" name="Switch 1">
            <a:extLst>
              <a:ext uri="{FF2B5EF4-FFF2-40B4-BE49-F238E27FC236}">
                <a16:creationId xmlns:a16="http://schemas.microsoft.com/office/drawing/2014/main" id="{8D59BBCB-0296-456F-9801-8A05F13FB7AB}"/>
              </a:ext>
            </a:extLst>
          </p:cNvPr>
          <p:cNvSpPr/>
          <p:nvPr/>
        </p:nvSpPr>
        <p:spPr>
          <a:xfrm>
            <a:off x="3666066" y="5952067"/>
            <a:ext cx="3175001" cy="485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Switch/ Router / Cloud</a:t>
            </a:r>
          </a:p>
        </p:txBody>
      </p:sp>
      <p:sp>
        <p:nvSpPr>
          <p:cNvPr id="22" name="Arrow: 1">
            <a:extLst>
              <a:ext uri="{FF2B5EF4-FFF2-40B4-BE49-F238E27FC236}">
                <a16:creationId xmlns:a16="http://schemas.microsoft.com/office/drawing/2014/main" id="{B5F1C26F-1053-4CCA-BCA4-EFC514A08265}"/>
              </a:ext>
            </a:extLst>
          </p:cNvPr>
          <p:cNvSpPr/>
          <p:nvPr/>
        </p:nvSpPr>
        <p:spPr>
          <a:xfrm rot="18045224">
            <a:off x="3061879" y="4833255"/>
            <a:ext cx="263068" cy="1578634"/>
          </a:xfrm>
          <a:prstGeom prst="up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Arrow: 3">
            <a:extLst>
              <a:ext uri="{FF2B5EF4-FFF2-40B4-BE49-F238E27FC236}">
                <a16:creationId xmlns:a16="http://schemas.microsoft.com/office/drawing/2014/main" id="{8C4FA846-8A13-47FE-9E12-3FD2104C6C0D}"/>
              </a:ext>
            </a:extLst>
          </p:cNvPr>
          <p:cNvSpPr/>
          <p:nvPr/>
        </p:nvSpPr>
        <p:spPr>
          <a:xfrm rot="3571897">
            <a:off x="7456600" y="4774802"/>
            <a:ext cx="263262" cy="2056432"/>
          </a:xfrm>
          <a:prstGeom prst="upDown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Arrow: 2">
            <a:extLst>
              <a:ext uri="{FF2B5EF4-FFF2-40B4-BE49-F238E27FC236}">
                <a16:creationId xmlns:a16="http://schemas.microsoft.com/office/drawing/2014/main" id="{B5C6CF66-17DA-48F7-93A8-FB807726E69C}"/>
              </a:ext>
            </a:extLst>
          </p:cNvPr>
          <p:cNvSpPr/>
          <p:nvPr/>
        </p:nvSpPr>
        <p:spPr>
          <a:xfrm rot="5400000">
            <a:off x="4964124" y="5557926"/>
            <a:ext cx="890879" cy="294359"/>
          </a:xfrm>
          <a:prstGeom prst="leftRightArrow">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452521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par>
                                <p:cTn id="11" presetID="21" presetClass="entr" presetSubtype="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0-#ppt_h/2"/>
                                          </p:val>
                                        </p:tav>
                                        <p:tav tm="100000">
                                          <p:val>
                                            <p:strVal val="#ppt_y"/>
                                          </p:val>
                                        </p:tav>
                                      </p:tavLst>
                                    </p:anim>
                                  </p:childTnLst>
                                </p:cTn>
                              </p:par>
                              <p:par>
                                <p:cTn id="32" presetID="2" presetClass="entr" presetSubtype="9"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0-#ppt_h/2"/>
                                          </p:val>
                                        </p:tav>
                                        <p:tav tm="100000">
                                          <p:val>
                                            <p:strVal val="#ppt_y"/>
                                          </p:val>
                                        </p:tav>
                                      </p:tavLst>
                                    </p:anim>
                                  </p:childTnLst>
                                </p:cTn>
                              </p:par>
                              <p:par>
                                <p:cTn id="36" presetID="2" presetClass="entr" presetSubtype="9"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3"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1+#ppt_w/2"/>
                                          </p:val>
                                        </p:tav>
                                        <p:tav tm="100000">
                                          <p:val>
                                            <p:strVal val="#ppt_x"/>
                                          </p:val>
                                        </p:tav>
                                      </p:tavLst>
                                    </p:anim>
                                    <p:anim calcmode="lin" valueType="num">
                                      <p:cBhvr additive="base">
                                        <p:cTn id="45" dur="500" fill="hold"/>
                                        <p:tgtEl>
                                          <p:spTgt spid="14"/>
                                        </p:tgtEl>
                                        <p:attrNameLst>
                                          <p:attrName>ppt_y</p:attrName>
                                        </p:attrNameLst>
                                      </p:cBhvr>
                                      <p:tavLst>
                                        <p:tav tm="0">
                                          <p:val>
                                            <p:strVal val="0-#ppt_h/2"/>
                                          </p:val>
                                        </p:tav>
                                        <p:tav tm="100000">
                                          <p:val>
                                            <p:strVal val="#ppt_y"/>
                                          </p:val>
                                        </p:tav>
                                      </p:tavLst>
                                    </p:anim>
                                  </p:childTnLst>
                                </p:cTn>
                              </p:par>
                              <p:par>
                                <p:cTn id="46" presetID="2" presetClass="entr" presetSubtype="3"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0-#ppt_h/2"/>
                                          </p:val>
                                        </p:tav>
                                        <p:tav tm="100000">
                                          <p:val>
                                            <p:strVal val="#ppt_y"/>
                                          </p:val>
                                        </p:tav>
                                      </p:tavLst>
                                    </p:anim>
                                  </p:childTnLst>
                                </p:cTn>
                              </p:par>
                              <p:par>
                                <p:cTn id="50" presetID="2" presetClass="entr" presetSubtype="3"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1+#ppt_w/2"/>
                                          </p:val>
                                        </p:tav>
                                        <p:tav tm="100000">
                                          <p:val>
                                            <p:strVal val="#ppt_x"/>
                                          </p:val>
                                        </p:tav>
                                      </p:tavLst>
                                    </p:anim>
                                    <p:anim calcmode="lin" valueType="num">
                                      <p:cBhvr additive="base">
                                        <p:cTn id="53"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500" fill="hold"/>
                                        <p:tgtEl>
                                          <p:spTgt spid="4"/>
                                        </p:tgtEl>
                                        <p:attrNameLst>
                                          <p:attrName>ppt_x</p:attrName>
                                        </p:attrNameLst>
                                      </p:cBhvr>
                                      <p:tavLst>
                                        <p:tav tm="0">
                                          <p:val>
                                            <p:strVal val="#ppt_x"/>
                                          </p:val>
                                        </p:tav>
                                        <p:tav tm="100000">
                                          <p:val>
                                            <p:strVal val="#ppt_x"/>
                                          </p:val>
                                        </p:tav>
                                      </p:tavLst>
                                    </p:anim>
                                    <p:anim calcmode="lin" valueType="num">
                                      <p:cBhvr additive="base">
                                        <p:cTn id="59" dur="500" fill="hold"/>
                                        <p:tgtEl>
                                          <p:spTgt spid="4"/>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fill="hold"/>
                                        <p:tgtEl>
                                          <p:spTgt spid="19"/>
                                        </p:tgtEl>
                                        <p:attrNameLst>
                                          <p:attrName>ppt_x</p:attrName>
                                        </p:attrNameLst>
                                      </p:cBhvr>
                                      <p:tavLst>
                                        <p:tav tm="0">
                                          <p:val>
                                            <p:strVal val="#ppt_x"/>
                                          </p:val>
                                        </p:tav>
                                        <p:tav tm="100000">
                                          <p:val>
                                            <p:strVal val="#ppt_x"/>
                                          </p:val>
                                        </p:tav>
                                      </p:tavLst>
                                    </p:anim>
                                    <p:anim calcmode="lin" valueType="num">
                                      <p:cBhvr additive="base">
                                        <p:cTn id="6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arn(inVertical)">
                                      <p:cBhvr>
                                        <p:cTn id="72" dur="500"/>
                                        <p:tgtEl>
                                          <p:spTgt spid="11"/>
                                        </p:tgtEl>
                                      </p:cBhvr>
                                    </p:animEffect>
                                  </p:childTnLst>
                                </p:cTn>
                              </p:par>
                              <p:par>
                                <p:cTn id="73" presetID="16" presetClass="entr" presetSubtype="21"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barn(inVertical)">
                                      <p:cBhvr>
                                        <p:cTn id="75" dur="500"/>
                                        <p:tgtEl>
                                          <p:spTgt spid="12"/>
                                        </p:tgtEl>
                                      </p:cBhvr>
                                    </p:animEffect>
                                  </p:childTnLst>
                                </p:cTn>
                              </p:par>
                              <p:par>
                                <p:cTn id="76" presetID="16" presetClass="entr" presetSubtype="21" fill="hold"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barn(inVertical)">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down)">
                                      <p:cBhvr>
                                        <p:cTn id="83" dur="500"/>
                                        <p:tgtEl>
                                          <p:spTgt spid="2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down)">
                                      <p:cBhvr>
                                        <p:cTn id="86" dur="500"/>
                                        <p:tgtEl>
                                          <p:spTgt spid="24"/>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down)">
                                      <p:cBhvr>
                                        <p:cTn id="89" dur="500"/>
                                        <p:tgtEl>
                                          <p:spTgt spid="23"/>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wipe(down)">
                                      <p:cBhvr>
                                        <p:cTn id="9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10" grpId="0"/>
      <p:bldP spid="4" grpId="0" animBg="1"/>
      <p:bldP spid="14" grpId="0" animBg="1"/>
      <p:bldP spid="15" grpId="0" animBg="1"/>
      <p:bldP spid="16" grpId="0" animBg="1"/>
      <p:bldP spid="17" grpId="0" animBg="1"/>
      <p:bldP spid="18" grpId="0" animBg="1"/>
      <p:bldP spid="19" grpId="0" animBg="1"/>
      <p:bldP spid="20" grpId="0" animBg="1"/>
      <p:bldP spid="21" grpId="0" animBg="1"/>
      <p:bldP spid="6" grpId="0" animBg="1"/>
      <p:bldP spid="22" grpId="0" animBg="1"/>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56BCD0-D6BC-41B4-8553-7B304541941D}"/>
              </a:ext>
            </a:extLst>
          </p:cNvPr>
          <p:cNvSpPr/>
          <p:nvPr/>
        </p:nvSpPr>
        <p:spPr>
          <a:xfrm>
            <a:off x="442614" y="1502618"/>
            <a:ext cx="1186962"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For RAM</a:t>
            </a:r>
          </a:p>
        </p:txBody>
      </p:sp>
      <p:sp>
        <p:nvSpPr>
          <p:cNvPr id="5" name="Rectangle 4">
            <a:extLst>
              <a:ext uri="{FF2B5EF4-FFF2-40B4-BE49-F238E27FC236}">
                <a16:creationId xmlns:a16="http://schemas.microsoft.com/office/drawing/2014/main" id="{28B998EB-6B45-4AD7-A518-9D1E2A89001C}"/>
              </a:ext>
            </a:extLst>
          </p:cNvPr>
          <p:cNvSpPr/>
          <p:nvPr/>
        </p:nvSpPr>
        <p:spPr>
          <a:xfrm>
            <a:off x="2915916" y="1506825"/>
            <a:ext cx="237392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/proc/</a:t>
            </a:r>
            <a:r>
              <a:rPr lang="en-US" dirty="0" err="1">
                <a:ln w="0"/>
                <a:solidFill>
                  <a:schemeClr val="tx1"/>
                </a:solidFill>
                <a:effectLst>
                  <a:outerShdw blurRad="38100" dist="19050" dir="2700000" algn="tl" rotWithShape="0">
                    <a:schemeClr val="dk1">
                      <a:alpha val="40000"/>
                    </a:schemeClr>
                  </a:outerShdw>
                </a:effectLst>
              </a:rPr>
              <a:t>meminfo</a:t>
            </a:r>
            <a:endParaRPr lang="en-US"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680F12D6-6F63-4DC0-A3AA-4AC712B219E6}"/>
              </a:ext>
            </a:extLst>
          </p:cNvPr>
          <p:cNvSpPr/>
          <p:nvPr/>
        </p:nvSpPr>
        <p:spPr>
          <a:xfrm>
            <a:off x="520589" y="1908148"/>
            <a:ext cx="739628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dirty="0">
                <a:ln w="0"/>
                <a:solidFill>
                  <a:schemeClr val="tx1"/>
                </a:solidFill>
                <a:effectLst>
                  <a:outerShdw blurRad="38100" dist="19050" dir="2700000" algn="tl" rotWithShape="0">
                    <a:schemeClr val="dk1">
                      <a:alpha val="40000"/>
                    </a:schemeClr>
                  </a:outerShdw>
                </a:effectLst>
              </a:rPr>
              <a:t>cat /proc/</a:t>
            </a:r>
            <a:r>
              <a:rPr lang="en-US" dirty="0" err="1">
                <a:ln w="0"/>
                <a:solidFill>
                  <a:schemeClr val="tx1"/>
                </a:solidFill>
                <a:effectLst>
                  <a:outerShdw blurRad="38100" dist="19050" dir="2700000" algn="tl" rotWithShape="0">
                    <a:schemeClr val="dk1">
                      <a:alpha val="40000"/>
                    </a:schemeClr>
                  </a:outerShdw>
                </a:effectLst>
              </a:rPr>
              <a:t>meminfo</a:t>
            </a:r>
            <a:r>
              <a:rPr lang="en-US" dirty="0">
                <a:ln w="0"/>
                <a:solidFill>
                  <a:schemeClr val="tx1"/>
                </a:solidFill>
                <a:effectLst>
                  <a:outerShdw blurRad="38100" dist="19050" dir="2700000" algn="tl" rotWithShape="0">
                    <a:schemeClr val="dk1">
                      <a:alpha val="40000"/>
                    </a:schemeClr>
                  </a:outerShdw>
                </a:effectLst>
              </a:rPr>
              <a:t> | grep </a:t>
            </a:r>
            <a:r>
              <a:rPr lang="en-US" dirty="0" err="1">
                <a:ln w="0"/>
                <a:solidFill>
                  <a:srgbClr val="FF0000"/>
                </a:solidFill>
                <a:effectLst>
                  <a:outerShdw blurRad="38100" dist="19050" dir="2700000" algn="tl" rotWithShape="0">
                    <a:schemeClr val="dk1">
                      <a:alpha val="40000"/>
                    </a:schemeClr>
                  </a:outerShdw>
                </a:effectLst>
              </a:rPr>
              <a:t>MemTotal</a:t>
            </a:r>
            <a:r>
              <a:rPr lang="en-US" dirty="0">
                <a:ln w="0"/>
                <a:solidFill>
                  <a:schemeClr val="tx1"/>
                </a:solidFill>
                <a:effectLst>
                  <a:outerShdw blurRad="38100" dist="19050" dir="2700000" algn="tl" rotWithShape="0">
                    <a:schemeClr val="dk1">
                      <a:alpha val="40000"/>
                    </a:schemeClr>
                  </a:outerShdw>
                </a:effectLst>
              </a:rPr>
              <a:t> | awk '{print ($2 / 1024) / 1024 ,"GiB"}’</a:t>
            </a:r>
          </a:p>
        </p:txBody>
      </p:sp>
      <p:sp>
        <p:nvSpPr>
          <p:cNvPr id="16" name="Rectangle 15">
            <a:extLst>
              <a:ext uri="{FF2B5EF4-FFF2-40B4-BE49-F238E27FC236}">
                <a16:creationId xmlns:a16="http://schemas.microsoft.com/office/drawing/2014/main" id="{324B5730-98E5-4806-BBB5-9C1BD28E63B1}"/>
              </a:ext>
            </a:extLst>
          </p:cNvPr>
          <p:cNvSpPr/>
          <p:nvPr/>
        </p:nvSpPr>
        <p:spPr>
          <a:xfrm>
            <a:off x="2369127" y="385997"/>
            <a:ext cx="7774975"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Commands to check the requirement?</a:t>
            </a:r>
          </a:p>
        </p:txBody>
      </p:sp>
      <p:sp>
        <p:nvSpPr>
          <p:cNvPr id="2" name="Rectangle 1">
            <a:extLst>
              <a:ext uri="{FF2B5EF4-FFF2-40B4-BE49-F238E27FC236}">
                <a16:creationId xmlns:a16="http://schemas.microsoft.com/office/drawing/2014/main" id="{9CA5CCCA-D61B-4531-9F5A-C7A98F304D87}"/>
              </a:ext>
            </a:extLst>
          </p:cNvPr>
          <p:cNvSpPr/>
          <p:nvPr/>
        </p:nvSpPr>
        <p:spPr>
          <a:xfrm>
            <a:off x="5289839" y="1404828"/>
            <a:ext cx="3197213" cy="51704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latin typeface="Consolas" panose="020B0609020204030204" pitchFamily="49" charset="0"/>
              </a:rPr>
              <a:t>[</a:t>
            </a:r>
            <a:r>
              <a:rPr lang="en-US" sz="1200" dirty="0" err="1">
                <a:latin typeface="Consolas" panose="020B0609020204030204" pitchFamily="49" charset="0"/>
              </a:rPr>
              <a:t>root@master1</a:t>
            </a:r>
            <a:r>
              <a:rPr lang="en-US" sz="1200" dirty="0">
                <a:latin typeface="Consolas" panose="020B0609020204030204" pitchFamily="49" charset="0"/>
              </a:rPr>
              <a:t> ~]# cat /proc/</a:t>
            </a:r>
            <a:r>
              <a:rPr lang="en-US" sz="1200" dirty="0" err="1">
                <a:latin typeface="Consolas" panose="020B0609020204030204" pitchFamily="49" charset="0"/>
              </a:rPr>
              <a:t>meminfo</a:t>
            </a:r>
            <a:endParaRPr lang="en-US" sz="1200" dirty="0">
              <a:latin typeface="Consolas" panose="020B0609020204030204" pitchFamily="49" charset="0"/>
            </a:endParaRPr>
          </a:p>
          <a:p>
            <a:r>
              <a:rPr lang="en-US" sz="1200" dirty="0" err="1">
                <a:latin typeface="Consolas" panose="020B0609020204030204" pitchFamily="49" charset="0"/>
              </a:rPr>
              <a:t>MemTotal</a:t>
            </a:r>
            <a:r>
              <a:rPr lang="en-US" sz="1200" dirty="0">
                <a:latin typeface="Consolas" panose="020B0609020204030204" pitchFamily="49" charset="0"/>
              </a:rPr>
              <a:t>:        2266316</a:t>
            </a:r>
          </a:p>
          <a:p>
            <a:r>
              <a:rPr lang="en-US" sz="1200" dirty="0" err="1">
                <a:latin typeface="Consolas" panose="020B0609020204030204" pitchFamily="49" charset="0"/>
              </a:rPr>
              <a:t>MemFree</a:t>
            </a:r>
            <a:r>
              <a:rPr lang="en-US" sz="1200" dirty="0">
                <a:latin typeface="Consolas" panose="020B0609020204030204" pitchFamily="49" charset="0"/>
              </a:rPr>
              <a:t>:         1265064 kB</a:t>
            </a:r>
          </a:p>
          <a:p>
            <a:r>
              <a:rPr lang="en-US" sz="1200" dirty="0" err="1">
                <a:latin typeface="Consolas" panose="020B0609020204030204" pitchFamily="49" charset="0"/>
              </a:rPr>
              <a:t>MemAvailable</a:t>
            </a:r>
            <a:r>
              <a:rPr lang="en-US" sz="1200" dirty="0">
                <a:latin typeface="Consolas" panose="020B0609020204030204" pitchFamily="49" charset="0"/>
              </a:rPr>
              <a:t>:    1610392 kB</a:t>
            </a:r>
          </a:p>
          <a:p>
            <a:r>
              <a:rPr lang="en-US" sz="1200" dirty="0">
                <a:latin typeface="Consolas" panose="020B0609020204030204" pitchFamily="49" charset="0"/>
              </a:rPr>
              <a:t>Buffers:            3200 kB</a:t>
            </a:r>
          </a:p>
          <a:p>
            <a:r>
              <a:rPr lang="en-US" sz="1200" dirty="0">
                <a:latin typeface="Consolas" panose="020B0609020204030204" pitchFamily="49" charset="0"/>
              </a:rPr>
              <a:t>Cached:           462552 kB</a:t>
            </a:r>
          </a:p>
          <a:p>
            <a:r>
              <a:rPr lang="en-US" sz="1200" dirty="0" err="1">
                <a:latin typeface="Consolas" panose="020B0609020204030204" pitchFamily="49" charset="0"/>
              </a:rPr>
              <a:t>SwapCached</a:t>
            </a:r>
            <a:r>
              <a:rPr lang="en-US" sz="1200" dirty="0">
                <a:latin typeface="Consolas" panose="020B0609020204030204" pitchFamily="49" charset="0"/>
              </a:rPr>
              <a:t>:            0 kB</a:t>
            </a:r>
          </a:p>
          <a:p>
            <a:r>
              <a:rPr lang="en-US" sz="1200" dirty="0">
                <a:latin typeface="Consolas" panose="020B0609020204030204" pitchFamily="49" charset="0"/>
              </a:rPr>
              <a:t>Active:           126492 kB</a:t>
            </a:r>
          </a:p>
          <a:p>
            <a:r>
              <a:rPr lang="en-US" sz="1200" dirty="0">
                <a:latin typeface="Consolas" panose="020B0609020204030204" pitchFamily="49" charset="0"/>
              </a:rPr>
              <a:t>Inactive:         657896 kB</a:t>
            </a:r>
          </a:p>
          <a:p>
            <a:r>
              <a:rPr lang="en-US" sz="1200" dirty="0">
                <a:latin typeface="Consolas" panose="020B0609020204030204" pitchFamily="49" charset="0"/>
              </a:rPr>
              <a:t>Active(anon):       1840 kB</a:t>
            </a:r>
          </a:p>
          <a:p>
            <a:r>
              <a:rPr lang="en-US" sz="1200" dirty="0">
                <a:latin typeface="Consolas" panose="020B0609020204030204" pitchFamily="49" charset="0"/>
              </a:rPr>
              <a:t>Inactive(anon):   329644 kB</a:t>
            </a:r>
          </a:p>
          <a:p>
            <a:r>
              <a:rPr lang="en-US" sz="1200" dirty="0">
                <a:latin typeface="Consolas" panose="020B0609020204030204" pitchFamily="49" charset="0"/>
              </a:rPr>
              <a:t>Active(file):     124652 kB</a:t>
            </a:r>
          </a:p>
          <a:p>
            <a:r>
              <a:rPr lang="en-US" sz="1200" dirty="0">
                <a:latin typeface="Consolas" panose="020B0609020204030204" pitchFamily="49" charset="0"/>
              </a:rPr>
              <a:t>Inactive(file):   328252 kB</a:t>
            </a:r>
          </a:p>
          <a:p>
            <a:r>
              <a:rPr lang="en-US" sz="1200" dirty="0" err="1">
                <a:latin typeface="Consolas" panose="020B0609020204030204" pitchFamily="49" charset="0"/>
              </a:rPr>
              <a:t>Unevictable</a:t>
            </a:r>
            <a:r>
              <a:rPr lang="en-US" sz="1200" dirty="0">
                <a:latin typeface="Consolas" panose="020B0609020204030204" pitchFamily="49" charset="0"/>
              </a:rPr>
              <a:t>:           0 kB</a:t>
            </a:r>
          </a:p>
          <a:p>
            <a:r>
              <a:rPr lang="en-US" sz="1200" dirty="0" err="1">
                <a:latin typeface="Consolas" panose="020B0609020204030204" pitchFamily="49" charset="0"/>
              </a:rPr>
              <a:t>Mlocked</a:t>
            </a:r>
            <a:r>
              <a:rPr lang="en-US" sz="1200" dirty="0">
                <a:latin typeface="Consolas" panose="020B0609020204030204" pitchFamily="49" charset="0"/>
              </a:rPr>
              <a:t>:               0 kB</a:t>
            </a:r>
          </a:p>
          <a:p>
            <a:r>
              <a:rPr lang="en-US" sz="1200" dirty="0" err="1">
                <a:latin typeface="Consolas" panose="020B0609020204030204" pitchFamily="49" charset="0"/>
              </a:rPr>
              <a:t>SwapTotal</a:t>
            </a:r>
            <a:r>
              <a:rPr lang="en-US" sz="1200" dirty="0">
                <a:latin typeface="Consolas" panose="020B0609020204030204" pitchFamily="49" charset="0"/>
              </a:rPr>
              <a:t>:       1952764 kB</a:t>
            </a:r>
          </a:p>
          <a:p>
            <a:r>
              <a:rPr lang="en-US" sz="1200" dirty="0" err="1">
                <a:latin typeface="Consolas" panose="020B0609020204030204" pitchFamily="49" charset="0"/>
              </a:rPr>
              <a:t>SwapFree</a:t>
            </a:r>
            <a:r>
              <a:rPr lang="en-US" sz="1200" dirty="0">
                <a:latin typeface="Consolas" panose="020B0609020204030204" pitchFamily="49" charset="0"/>
              </a:rPr>
              <a:t>:        1952764 kB</a:t>
            </a:r>
          </a:p>
          <a:p>
            <a:r>
              <a:rPr lang="en-US" sz="1200" dirty="0">
                <a:latin typeface="Consolas" panose="020B0609020204030204" pitchFamily="49" charset="0"/>
              </a:rPr>
              <a:t>Dirty:                 0 kB</a:t>
            </a:r>
          </a:p>
          <a:p>
            <a:r>
              <a:rPr lang="en-US" sz="1200" dirty="0">
                <a:latin typeface="Consolas" panose="020B0609020204030204" pitchFamily="49" charset="0"/>
              </a:rPr>
              <a:t>Writeback:             0 kB</a:t>
            </a:r>
          </a:p>
          <a:p>
            <a:r>
              <a:rPr lang="en-US" sz="1200" dirty="0" err="1">
                <a:latin typeface="Consolas" panose="020B0609020204030204" pitchFamily="49" charset="0"/>
              </a:rPr>
              <a:t>AnonPages</a:t>
            </a:r>
            <a:r>
              <a:rPr lang="en-US" sz="1200" dirty="0">
                <a:latin typeface="Consolas" panose="020B0609020204030204" pitchFamily="49" charset="0"/>
              </a:rPr>
              <a:t>:        309492 kB</a:t>
            </a:r>
          </a:p>
          <a:p>
            <a:r>
              <a:rPr lang="en-US" sz="1200" dirty="0">
                <a:latin typeface="Consolas" panose="020B0609020204030204" pitchFamily="49" charset="0"/>
              </a:rPr>
              <a:t>Mapped:           198000 kB</a:t>
            </a:r>
          </a:p>
          <a:p>
            <a:r>
              <a:rPr lang="en-US" sz="1200" dirty="0" err="1">
                <a:latin typeface="Consolas" panose="020B0609020204030204" pitchFamily="49" charset="0"/>
              </a:rPr>
              <a:t>Shmem</a:t>
            </a:r>
            <a:r>
              <a:rPr lang="en-US" sz="1200" dirty="0">
                <a:latin typeface="Consolas" panose="020B0609020204030204" pitchFamily="49" charset="0"/>
              </a:rPr>
              <a:t>:             12848 kB</a:t>
            </a:r>
          </a:p>
          <a:p>
            <a:r>
              <a:rPr lang="en-US" sz="1200" dirty="0" err="1">
                <a:latin typeface="Consolas" panose="020B0609020204030204" pitchFamily="49" charset="0"/>
              </a:rPr>
              <a:t>KReclaimable</a:t>
            </a:r>
            <a:r>
              <a:rPr lang="en-US" sz="1200" dirty="0">
                <a:latin typeface="Consolas" panose="020B0609020204030204" pitchFamily="49" charset="0"/>
              </a:rPr>
              <a:t>:      49732 kB</a:t>
            </a:r>
          </a:p>
          <a:p>
            <a:r>
              <a:rPr lang="en-US" sz="1200" dirty="0">
                <a:latin typeface="Consolas" panose="020B0609020204030204" pitchFamily="49" charset="0"/>
              </a:rPr>
              <a:t>Slab:              99980 kB</a:t>
            </a:r>
          </a:p>
          <a:p>
            <a:r>
              <a:rPr lang="en-US" sz="1200" dirty="0">
                <a:latin typeface="Consolas" panose="020B0609020204030204" pitchFamily="49" charset="0"/>
              </a:rPr>
              <a:t>[</a:t>
            </a:r>
            <a:r>
              <a:rPr lang="en-US" sz="1200" dirty="0" err="1">
                <a:latin typeface="Consolas" panose="020B0609020204030204" pitchFamily="49" charset="0"/>
              </a:rPr>
              <a:t>root@master1</a:t>
            </a:r>
            <a:r>
              <a:rPr lang="en-US" sz="1200" dirty="0">
                <a:latin typeface="Consolas" panose="020B0609020204030204" pitchFamily="49" charset="0"/>
              </a:rPr>
              <a:t> ~]#</a:t>
            </a:r>
          </a:p>
        </p:txBody>
      </p:sp>
      <p:sp>
        <p:nvSpPr>
          <p:cNvPr id="3" name="Rectangle 2">
            <a:extLst>
              <a:ext uri="{FF2B5EF4-FFF2-40B4-BE49-F238E27FC236}">
                <a16:creationId xmlns:a16="http://schemas.microsoft.com/office/drawing/2014/main" id="{FC46A5E3-9547-4870-9AB4-9126F664D3CA}"/>
              </a:ext>
            </a:extLst>
          </p:cNvPr>
          <p:cNvSpPr/>
          <p:nvPr/>
        </p:nvSpPr>
        <p:spPr>
          <a:xfrm>
            <a:off x="520589" y="2532356"/>
            <a:ext cx="8037485" cy="8966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latin typeface="Consolas" panose="020B0609020204030204" pitchFamily="49" charset="0"/>
              </a:rPr>
              <a:t>[</a:t>
            </a:r>
            <a:r>
              <a:rPr lang="en-US" sz="1200" dirty="0" err="1">
                <a:latin typeface="Consolas" panose="020B0609020204030204" pitchFamily="49" charset="0"/>
              </a:rPr>
              <a:t>root@master1</a:t>
            </a:r>
            <a:r>
              <a:rPr lang="en-US" sz="1200" dirty="0">
                <a:latin typeface="Consolas" panose="020B0609020204030204" pitchFamily="49" charset="0"/>
              </a:rPr>
              <a:t> ~]# cat /proc/</a:t>
            </a:r>
            <a:r>
              <a:rPr lang="en-US" sz="1200" dirty="0" err="1">
                <a:latin typeface="Consolas" panose="020B0609020204030204" pitchFamily="49" charset="0"/>
              </a:rPr>
              <a:t>meminfo</a:t>
            </a:r>
            <a:r>
              <a:rPr lang="en-US" sz="1200" dirty="0">
                <a:latin typeface="Consolas" panose="020B0609020204030204" pitchFamily="49" charset="0"/>
              </a:rPr>
              <a:t> | grep </a:t>
            </a:r>
            <a:r>
              <a:rPr lang="en-US" sz="1200" dirty="0" err="1">
                <a:latin typeface="Consolas" panose="020B0609020204030204" pitchFamily="49" charset="0"/>
              </a:rPr>
              <a:t>MemTotal</a:t>
            </a:r>
            <a:r>
              <a:rPr lang="en-US" sz="1200" dirty="0">
                <a:latin typeface="Consolas" panose="020B0609020204030204" pitchFamily="49" charset="0"/>
              </a:rPr>
              <a:t> | awk '{print ($2 / 1024) / 1024 ,"GiB"}'</a:t>
            </a:r>
          </a:p>
          <a:p>
            <a:r>
              <a:rPr lang="en-US" sz="1200" dirty="0">
                <a:latin typeface="Consolas" panose="020B0609020204030204" pitchFamily="49" charset="0"/>
              </a:rPr>
              <a:t>2.16133 GiB</a:t>
            </a:r>
          </a:p>
          <a:p>
            <a:r>
              <a:rPr lang="en-US" sz="1200" dirty="0">
                <a:latin typeface="Consolas" panose="020B0609020204030204" pitchFamily="49" charset="0"/>
              </a:rPr>
              <a:t>[</a:t>
            </a:r>
            <a:r>
              <a:rPr lang="en-US" sz="1200" dirty="0" err="1">
                <a:latin typeface="Consolas" panose="020B0609020204030204" pitchFamily="49" charset="0"/>
              </a:rPr>
              <a:t>root@master1</a:t>
            </a:r>
            <a:r>
              <a:rPr lang="en-US" sz="1200" dirty="0">
                <a:latin typeface="Consolas" panose="020B0609020204030204" pitchFamily="49" charset="0"/>
              </a:rPr>
              <a:t> ~]#</a:t>
            </a:r>
          </a:p>
        </p:txBody>
      </p:sp>
      <p:sp>
        <p:nvSpPr>
          <p:cNvPr id="6" name="Rectangle 5">
            <a:extLst>
              <a:ext uri="{FF2B5EF4-FFF2-40B4-BE49-F238E27FC236}">
                <a16:creationId xmlns:a16="http://schemas.microsoft.com/office/drawing/2014/main" id="{820914D7-585C-4F41-87CA-C1971C608936}"/>
              </a:ext>
            </a:extLst>
          </p:cNvPr>
          <p:cNvSpPr/>
          <p:nvPr/>
        </p:nvSpPr>
        <p:spPr>
          <a:xfrm>
            <a:off x="5311243" y="1909525"/>
            <a:ext cx="2373923" cy="124084"/>
          </a:xfrm>
          <a:prstGeom prst="rect">
            <a:avLst/>
          </a:prstGeom>
          <a:ln w="1905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100" dirty="0" err="1">
                <a:latin typeface="Consolas" panose="020B0609020204030204" pitchFamily="49" charset="0"/>
              </a:rPr>
              <a:t>MemTotal</a:t>
            </a:r>
            <a:r>
              <a:rPr lang="en-US" sz="1100" dirty="0">
                <a:latin typeface="Consolas" panose="020B0609020204030204" pitchFamily="49" charset="0"/>
              </a:rPr>
              <a:t>:        2266316 kB</a:t>
            </a:r>
          </a:p>
        </p:txBody>
      </p:sp>
    </p:spTree>
    <p:extLst>
      <p:ext uri="{BB962C8B-B14F-4D97-AF65-F5344CB8AC3E}">
        <p14:creationId xmlns:p14="http://schemas.microsoft.com/office/powerpoint/2010/main" val="20554251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type="wd">
                                    <p:tmAbs val="500"/>
                                  </p:iterate>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iterate type="lt">
                                    <p:tmPct val="10000"/>
                                  </p:iterate>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heel(1)">
                                      <p:cBhvr>
                                        <p:cTn id="38" dur="20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37" presetClass="path" presetSubtype="0" accel="50000" decel="50000" fill="hold" grpId="1" nodeType="clickEffect">
                                  <p:stCondLst>
                                    <p:cond delay="0"/>
                                  </p:stCondLst>
                                  <p:childTnLst>
                                    <p:animMotion origin="layout" path="M -3.95833E-6 -2.96296E-6 L 0.07045 0.04005 C 0.08516 0.04908 0.10717 0.05394 0.13034 0.05394 C 0.15664 0.05394 0.17774 0.04908 0.19245 0.04005 L 0.26302 -2.96296E-6 " pathEditMode="relative" rAng="0" ptsTypes="AAAAA">
                                      <p:cBhvr>
                                        <p:cTn id="42" dur="2000" fill="hold"/>
                                        <p:tgtEl>
                                          <p:spTgt spid="2"/>
                                        </p:tgtEl>
                                        <p:attrNameLst>
                                          <p:attrName>ppt_x</p:attrName>
                                          <p:attrName>ppt_y</p:attrName>
                                        </p:attrNameLst>
                                      </p:cBhvr>
                                      <p:rCtr x="13151" y="2685"/>
                                    </p:animMotion>
                                  </p:childTnLst>
                                </p:cTn>
                              </p:par>
                              <p:par>
                                <p:cTn id="43" presetID="37" presetClass="path" presetSubtype="0" accel="50000" decel="50000" fill="hold" grpId="1" nodeType="withEffect">
                                  <p:stCondLst>
                                    <p:cond delay="0"/>
                                  </p:stCondLst>
                                  <p:childTnLst>
                                    <p:animMotion origin="layout" path="M -2.70833E-6 0 L 0.06706 0.04005 C 0.08099 0.04907 0.10196 0.05394 0.12396 0.05394 C 0.14896 0.05394 0.16901 0.04907 0.18295 0.04005 L 0.25 0 " pathEditMode="relative" rAng="0" ptsTypes="AAAAA">
                                      <p:cBhvr>
                                        <p:cTn id="44" dur="2000" fill="hold"/>
                                        <p:tgtEl>
                                          <p:spTgt spid="6"/>
                                        </p:tgtEl>
                                        <p:attrNameLst>
                                          <p:attrName>ppt_x</p:attrName>
                                          <p:attrName>ppt_y</p:attrName>
                                        </p:attrNameLst>
                                      </p:cBhvr>
                                      <p:rCtr x="12500" y="2685"/>
                                    </p:animMotion>
                                  </p:childTnLst>
                                </p:cTn>
                              </p:par>
                              <p:par>
                                <p:cTn id="45" presetID="2" presetClass="entr" presetSubtype="3"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1+#ppt_w/2"/>
                                          </p:val>
                                        </p:tav>
                                        <p:tav tm="100000">
                                          <p:val>
                                            <p:strVal val="#ppt_x"/>
                                          </p:val>
                                        </p:tav>
                                      </p:tavLst>
                                    </p:anim>
                                    <p:anim calcmode="lin" valueType="num">
                                      <p:cBhvr additive="base">
                                        <p:cTn id="4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16" grpId="0" animBg="1"/>
      <p:bldP spid="2" grpId="0" animBg="1"/>
      <p:bldP spid="2" grpId="1" animBg="1"/>
      <p:bldP spid="3" grpId="0" animBg="1"/>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56BCD0-D6BC-41B4-8553-7B304541941D}"/>
              </a:ext>
            </a:extLst>
          </p:cNvPr>
          <p:cNvSpPr/>
          <p:nvPr/>
        </p:nvSpPr>
        <p:spPr>
          <a:xfrm>
            <a:off x="442614" y="1502618"/>
            <a:ext cx="1186962"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For RAM</a:t>
            </a:r>
          </a:p>
        </p:txBody>
      </p:sp>
      <p:sp>
        <p:nvSpPr>
          <p:cNvPr id="5" name="Rectangle 4">
            <a:extLst>
              <a:ext uri="{FF2B5EF4-FFF2-40B4-BE49-F238E27FC236}">
                <a16:creationId xmlns:a16="http://schemas.microsoft.com/office/drawing/2014/main" id="{28B998EB-6B45-4AD7-A518-9D1E2A89001C}"/>
              </a:ext>
            </a:extLst>
          </p:cNvPr>
          <p:cNvSpPr/>
          <p:nvPr/>
        </p:nvSpPr>
        <p:spPr>
          <a:xfrm>
            <a:off x="2915916" y="1506825"/>
            <a:ext cx="237392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/proc/</a:t>
            </a:r>
            <a:r>
              <a:rPr lang="en-US" dirty="0" err="1">
                <a:ln w="0"/>
                <a:solidFill>
                  <a:schemeClr val="tx1"/>
                </a:solidFill>
                <a:effectLst>
                  <a:outerShdw blurRad="38100" dist="19050" dir="2700000" algn="tl" rotWithShape="0">
                    <a:schemeClr val="dk1">
                      <a:alpha val="40000"/>
                    </a:schemeClr>
                  </a:outerShdw>
                </a:effectLst>
              </a:rPr>
              <a:t>meminfo</a:t>
            </a:r>
            <a:endParaRPr lang="en-US"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680F12D6-6F63-4DC0-A3AA-4AC712B219E6}"/>
              </a:ext>
            </a:extLst>
          </p:cNvPr>
          <p:cNvSpPr/>
          <p:nvPr/>
        </p:nvSpPr>
        <p:spPr>
          <a:xfrm>
            <a:off x="520589" y="1008379"/>
            <a:ext cx="739628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dirty="0">
                <a:ln w="0"/>
                <a:solidFill>
                  <a:schemeClr val="tx1"/>
                </a:solidFill>
                <a:effectLst>
                  <a:outerShdw blurRad="38100" dist="19050" dir="2700000" algn="tl" rotWithShape="0">
                    <a:schemeClr val="dk1">
                      <a:alpha val="40000"/>
                    </a:schemeClr>
                  </a:outerShdw>
                </a:effectLst>
              </a:rPr>
              <a:t>cat /proc/</a:t>
            </a:r>
            <a:r>
              <a:rPr lang="en-US" dirty="0" err="1">
                <a:ln w="0"/>
                <a:solidFill>
                  <a:schemeClr val="tx1"/>
                </a:solidFill>
                <a:effectLst>
                  <a:outerShdw blurRad="38100" dist="19050" dir="2700000" algn="tl" rotWithShape="0">
                    <a:schemeClr val="dk1">
                      <a:alpha val="40000"/>
                    </a:schemeClr>
                  </a:outerShdw>
                </a:effectLst>
              </a:rPr>
              <a:t>meminfo</a:t>
            </a:r>
            <a:r>
              <a:rPr lang="en-US" dirty="0">
                <a:ln w="0"/>
                <a:solidFill>
                  <a:schemeClr val="tx1"/>
                </a:solidFill>
                <a:effectLst>
                  <a:outerShdw blurRad="38100" dist="19050" dir="2700000" algn="tl" rotWithShape="0">
                    <a:schemeClr val="dk1">
                      <a:alpha val="40000"/>
                    </a:schemeClr>
                  </a:outerShdw>
                </a:effectLst>
              </a:rPr>
              <a:t> | grep </a:t>
            </a:r>
            <a:r>
              <a:rPr lang="en-US" dirty="0" err="1">
                <a:ln w="0"/>
                <a:solidFill>
                  <a:schemeClr val="tx1"/>
                </a:solidFill>
                <a:effectLst>
                  <a:outerShdw blurRad="38100" dist="19050" dir="2700000" algn="tl" rotWithShape="0">
                    <a:schemeClr val="dk1">
                      <a:alpha val="40000"/>
                    </a:schemeClr>
                  </a:outerShdw>
                </a:effectLst>
              </a:rPr>
              <a:t>MemTotal</a:t>
            </a:r>
            <a:r>
              <a:rPr lang="en-US" dirty="0">
                <a:ln w="0"/>
                <a:solidFill>
                  <a:schemeClr val="tx1"/>
                </a:solidFill>
                <a:effectLst>
                  <a:outerShdw blurRad="38100" dist="19050" dir="2700000" algn="tl" rotWithShape="0">
                    <a:schemeClr val="dk1">
                      <a:alpha val="40000"/>
                    </a:schemeClr>
                  </a:outerShdw>
                </a:effectLst>
              </a:rPr>
              <a:t> | awk '{print ($2 / 1024) / 1024 ,"GiB"}’</a:t>
            </a:r>
          </a:p>
        </p:txBody>
      </p:sp>
      <p:sp>
        <p:nvSpPr>
          <p:cNvPr id="8" name="Rectangle 7">
            <a:extLst>
              <a:ext uri="{FF2B5EF4-FFF2-40B4-BE49-F238E27FC236}">
                <a16:creationId xmlns:a16="http://schemas.microsoft.com/office/drawing/2014/main" id="{86FECEC0-5880-4504-811E-F6508EA20D64}"/>
              </a:ext>
            </a:extLst>
          </p:cNvPr>
          <p:cNvSpPr/>
          <p:nvPr/>
        </p:nvSpPr>
        <p:spPr>
          <a:xfrm>
            <a:off x="264274" y="1949145"/>
            <a:ext cx="148761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For CPU </a:t>
            </a:r>
          </a:p>
        </p:txBody>
      </p:sp>
      <p:sp>
        <p:nvSpPr>
          <p:cNvPr id="10" name="Rectangle 9">
            <a:extLst>
              <a:ext uri="{FF2B5EF4-FFF2-40B4-BE49-F238E27FC236}">
                <a16:creationId xmlns:a16="http://schemas.microsoft.com/office/drawing/2014/main" id="{6EC27860-A6CF-44F6-8203-9ECF22C12A6A}"/>
              </a:ext>
            </a:extLst>
          </p:cNvPr>
          <p:cNvSpPr/>
          <p:nvPr/>
        </p:nvSpPr>
        <p:spPr>
          <a:xfrm>
            <a:off x="2871580" y="1960294"/>
            <a:ext cx="3917147"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/proc/</a:t>
            </a:r>
            <a:r>
              <a:rPr lang="en-US" dirty="0" err="1">
                <a:ln w="0"/>
                <a:solidFill>
                  <a:schemeClr val="tx1"/>
                </a:solidFill>
                <a:effectLst>
                  <a:outerShdw blurRad="38100" dist="19050" dir="2700000" algn="tl" rotWithShape="0">
                    <a:schemeClr val="dk1">
                      <a:alpha val="40000"/>
                    </a:schemeClr>
                  </a:outerShdw>
                </a:effectLst>
              </a:rPr>
              <a:t>cpuinfo</a:t>
            </a:r>
            <a:r>
              <a:rPr lang="en-US" dirty="0">
                <a:ln w="0"/>
                <a:solidFill>
                  <a:schemeClr val="tx1"/>
                </a:solidFill>
                <a:effectLst>
                  <a:outerShdw blurRad="38100" dist="19050" dir="2700000" algn="tl" rotWithShape="0">
                    <a:schemeClr val="dk1">
                      <a:alpha val="40000"/>
                    </a:schemeClr>
                  </a:outerShdw>
                </a:effectLst>
              </a:rPr>
              <a:t> | grep </a:t>
            </a:r>
            <a:r>
              <a:rPr lang="en-US" dirty="0">
                <a:ln w="0"/>
                <a:solidFill>
                  <a:srgbClr val="FF0000"/>
                </a:solidFill>
                <a:effectLst>
                  <a:outerShdw blurRad="38100" dist="19050" dir="2700000" algn="tl" rotWithShape="0">
                    <a:schemeClr val="dk1">
                      <a:alpha val="40000"/>
                    </a:schemeClr>
                  </a:outerShdw>
                </a:effectLst>
              </a:rPr>
              <a:t>processor</a:t>
            </a:r>
          </a:p>
        </p:txBody>
      </p:sp>
      <p:sp>
        <p:nvSpPr>
          <p:cNvPr id="16" name="Rectangle 15">
            <a:extLst>
              <a:ext uri="{FF2B5EF4-FFF2-40B4-BE49-F238E27FC236}">
                <a16:creationId xmlns:a16="http://schemas.microsoft.com/office/drawing/2014/main" id="{324B5730-98E5-4806-BBB5-9C1BD28E63B1}"/>
              </a:ext>
            </a:extLst>
          </p:cNvPr>
          <p:cNvSpPr/>
          <p:nvPr/>
        </p:nvSpPr>
        <p:spPr>
          <a:xfrm>
            <a:off x="2369127" y="385997"/>
            <a:ext cx="7774975"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Commands to check the requirement?</a:t>
            </a:r>
          </a:p>
        </p:txBody>
      </p:sp>
      <p:sp>
        <p:nvSpPr>
          <p:cNvPr id="2" name="Rectangle 1">
            <a:extLst>
              <a:ext uri="{FF2B5EF4-FFF2-40B4-BE49-F238E27FC236}">
                <a16:creationId xmlns:a16="http://schemas.microsoft.com/office/drawing/2014/main" id="{785B2E48-1CBF-4938-9035-540FDDFAE17A}"/>
              </a:ext>
            </a:extLst>
          </p:cNvPr>
          <p:cNvSpPr/>
          <p:nvPr/>
        </p:nvSpPr>
        <p:spPr>
          <a:xfrm>
            <a:off x="520589" y="2698812"/>
            <a:ext cx="5575411" cy="1509204"/>
          </a:xfrm>
          <a:prstGeom prst="rect">
            <a:avLst/>
          </a:prstGeom>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a:t>
            </a:r>
            <a:r>
              <a:rPr lang="en-US" dirty="0" err="1"/>
              <a:t>root@master1</a:t>
            </a:r>
            <a:r>
              <a:rPr lang="en-US" dirty="0"/>
              <a:t> ~]# cat /proc/</a:t>
            </a:r>
            <a:r>
              <a:rPr lang="en-US" dirty="0" err="1"/>
              <a:t>cpuinfo</a:t>
            </a:r>
            <a:r>
              <a:rPr lang="en-US" dirty="0"/>
              <a:t> | grep </a:t>
            </a:r>
            <a:r>
              <a:rPr lang="en-US" dirty="0">
                <a:solidFill>
                  <a:srgbClr val="FF0000"/>
                </a:solidFill>
              </a:rPr>
              <a:t>processor</a:t>
            </a:r>
          </a:p>
          <a:p>
            <a:r>
              <a:rPr lang="en-US" dirty="0"/>
              <a:t>processor       : </a:t>
            </a:r>
            <a:r>
              <a:rPr lang="en-US" dirty="0">
                <a:solidFill>
                  <a:srgbClr val="00B050"/>
                </a:solidFill>
              </a:rPr>
              <a:t>0</a:t>
            </a:r>
          </a:p>
          <a:p>
            <a:r>
              <a:rPr lang="en-US" dirty="0"/>
              <a:t>processor       : </a:t>
            </a:r>
            <a:r>
              <a:rPr lang="en-US" dirty="0">
                <a:solidFill>
                  <a:srgbClr val="00B050"/>
                </a:solidFill>
              </a:rPr>
              <a:t>1</a:t>
            </a:r>
          </a:p>
          <a:p>
            <a:r>
              <a:rPr lang="en-US" dirty="0"/>
              <a:t>[</a:t>
            </a:r>
            <a:r>
              <a:rPr lang="en-US" dirty="0" err="1"/>
              <a:t>root@master1</a:t>
            </a:r>
            <a:r>
              <a:rPr lang="en-US" dirty="0"/>
              <a:t> ~]#</a:t>
            </a:r>
          </a:p>
        </p:txBody>
      </p:sp>
      <p:grpSp>
        <p:nvGrpSpPr>
          <p:cNvPr id="9" name="Group 8">
            <a:extLst>
              <a:ext uri="{FF2B5EF4-FFF2-40B4-BE49-F238E27FC236}">
                <a16:creationId xmlns:a16="http://schemas.microsoft.com/office/drawing/2014/main" id="{070B69E2-4C69-4C29-8AA1-AA9432BE84B7}"/>
              </a:ext>
            </a:extLst>
          </p:cNvPr>
          <p:cNvGrpSpPr/>
          <p:nvPr/>
        </p:nvGrpSpPr>
        <p:grpSpPr>
          <a:xfrm>
            <a:off x="7946211" y="2489908"/>
            <a:ext cx="1977857" cy="1147483"/>
            <a:chOff x="9771529" y="1783976"/>
            <a:chExt cx="1977857" cy="1147483"/>
          </a:xfrm>
        </p:grpSpPr>
        <p:sp>
          <p:nvSpPr>
            <p:cNvPr id="3" name="Speech Bubble: Rectangle with Corners Rounded 2">
              <a:extLst>
                <a:ext uri="{FF2B5EF4-FFF2-40B4-BE49-F238E27FC236}">
                  <a16:creationId xmlns:a16="http://schemas.microsoft.com/office/drawing/2014/main" id="{86D70EE9-5581-4043-9C19-88C87E3C3E2D}"/>
                </a:ext>
              </a:extLst>
            </p:cNvPr>
            <p:cNvSpPr/>
            <p:nvPr/>
          </p:nvSpPr>
          <p:spPr>
            <a:xfrm>
              <a:off x="9771529" y="1783976"/>
              <a:ext cx="1977857" cy="1147483"/>
            </a:xfrm>
            <a:prstGeom prst="wedgeRoundRectCallout">
              <a:avLst>
                <a:gd name="adj1" fmla="val -165421"/>
                <a:gd name="adj2" fmla="val 23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D9B42BA-DE99-46BE-BB63-7BCB7F205783}"/>
                </a:ext>
              </a:extLst>
            </p:cNvPr>
            <p:cNvSpPr/>
            <p:nvPr/>
          </p:nvSpPr>
          <p:spPr>
            <a:xfrm>
              <a:off x="9945491" y="2270479"/>
              <a:ext cx="1629932" cy="41656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t>2 Core CPU</a:t>
              </a:r>
            </a:p>
          </p:txBody>
        </p:sp>
        <p:sp>
          <p:nvSpPr>
            <p:cNvPr id="6" name="TextBox 5">
              <a:extLst>
                <a:ext uri="{FF2B5EF4-FFF2-40B4-BE49-F238E27FC236}">
                  <a16:creationId xmlns:a16="http://schemas.microsoft.com/office/drawing/2014/main" id="{8A16EC68-EFE4-498B-95C9-2D2DB79C7E64}"/>
                </a:ext>
              </a:extLst>
            </p:cNvPr>
            <p:cNvSpPr txBox="1"/>
            <p:nvPr/>
          </p:nvSpPr>
          <p:spPr>
            <a:xfrm>
              <a:off x="9910626" y="1859793"/>
              <a:ext cx="1699661" cy="400110"/>
            </a:xfrm>
            <a:prstGeom prst="rect">
              <a:avLst/>
            </a:prstGeom>
            <a:noFill/>
          </p:spPr>
          <p:txBody>
            <a:bodyPr wrap="square" rtlCol="0">
              <a:spAutoFit/>
            </a:bodyPr>
            <a:lstStyle/>
            <a:p>
              <a:r>
                <a:rPr lang="en-US" sz="2000" dirty="0"/>
                <a:t>Requirement</a:t>
              </a:r>
            </a:p>
          </p:txBody>
        </p:sp>
      </p:grpSp>
    </p:spTree>
    <p:extLst>
      <p:ext uri="{BB962C8B-B14F-4D97-AF65-F5344CB8AC3E}">
        <p14:creationId xmlns:p14="http://schemas.microsoft.com/office/powerpoint/2010/main" val="177434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500"/>
                                  </p:iterate>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iterate type="lt">
                                    <p:tmPct val="10000"/>
                                  </p:iterate>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56BCD0-D6BC-41B4-8553-7B304541941D}"/>
              </a:ext>
            </a:extLst>
          </p:cNvPr>
          <p:cNvSpPr/>
          <p:nvPr/>
        </p:nvSpPr>
        <p:spPr>
          <a:xfrm>
            <a:off x="442614" y="1502618"/>
            <a:ext cx="1186962"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For RAM</a:t>
            </a:r>
          </a:p>
        </p:txBody>
      </p:sp>
      <p:sp>
        <p:nvSpPr>
          <p:cNvPr id="5" name="Rectangle 4">
            <a:extLst>
              <a:ext uri="{FF2B5EF4-FFF2-40B4-BE49-F238E27FC236}">
                <a16:creationId xmlns:a16="http://schemas.microsoft.com/office/drawing/2014/main" id="{28B998EB-6B45-4AD7-A518-9D1E2A89001C}"/>
              </a:ext>
            </a:extLst>
          </p:cNvPr>
          <p:cNvSpPr/>
          <p:nvPr/>
        </p:nvSpPr>
        <p:spPr>
          <a:xfrm>
            <a:off x="2915916" y="1506825"/>
            <a:ext cx="237392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/proc/</a:t>
            </a:r>
            <a:r>
              <a:rPr lang="en-US" dirty="0" err="1">
                <a:ln w="0"/>
                <a:solidFill>
                  <a:schemeClr val="tx1"/>
                </a:solidFill>
                <a:effectLst>
                  <a:outerShdw blurRad="38100" dist="19050" dir="2700000" algn="tl" rotWithShape="0">
                    <a:schemeClr val="dk1">
                      <a:alpha val="40000"/>
                    </a:schemeClr>
                  </a:outerShdw>
                </a:effectLst>
              </a:rPr>
              <a:t>meminfo</a:t>
            </a:r>
            <a:endParaRPr lang="en-US"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680F12D6-6F63-4DC0-A3AA-4AC712B219E6}"/>
              </a:ext>
            </a:extLst>
          </p:cNvPr>
          <p:cNvSpPr/>
          <p:nvPr/>
        </p:nvSpPr>
        <p:spPr>
          <a:xfrm>
            <a:off x="520589" y="1008379"/>
            <a:ext cx="739628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dirty="0">
                <a:ln w="0"/>
                <a:solidFill>
                  <a:schemeClr val="tx1"/>
                </a:solidFill>
                <a:effectLst>
                  <a:outerShdw blurRad="38100" dist="19050" dir="2700000" algn="tl" rotWithShape="0">
                    <a:schemeClr val="dk1">
                      <a:alpha val="40000"/>
                    </a:schemeClr>
                  </a:outerShdw>
                </a:effectLst>
              </a:rPr>
              <a:t>cat /proc/</a:t>
            </a:r>
            <a:r>
              <a:rPr lang="en-US" dirty="0" err="1">
                <a:ln w="0"/>
                <a:solidFill>
                  <a:schemeClr val="tx1"/>
                </a:solidFill>
                <a:effectLst>
                  <a:outerShdw blurRad="38100" dist="19050" dir="2700000" algn="tl" rotWithShape="0">
                    <a:schemeClr val="dk1">
                      <a:alpha val="40000"/>
                    </a:schemeClr>
                  </a:outerShdw>
                </a:effectLst>
              </a:rPr>
              <a:t>meminfo</a:t>
            </a:r>
            <a:r>
              <a:rPr lang="en-US" dirty="0">
                <a:ln w="0"/>
                <a:solidFill>
                  <a:schemeClr val="tx1"/>
                </a:solidFill>
                <a:effectLst>
                  <a:outerShdw blurRad="38100" dist="19050" dir="2700000" algn="tl" rotWithShape="0">
                    <a:schemeClr val="dk1">
                      <a:alpha val="40000"/>
                    </a:schemeClr>
                  </a:outerShdw>
                </a:effectLst>
              </a:rPr>
              <a:t> | grep </a:t>
            </a:r>
            <a:r>
              <a:rPr lang="en-US" dirty="0" err="1">
                <a:ln w="0"/>
                <a:solidFill>
                  <a:schemeClr val="tx1"/>
                </a:solidFill>
                <a:effectLst>
                  <a:outerShdw blurRad="38100" dist="19050" dir="2700000" algn="tl" rotWithShape="0">
                    <a:schemeClr val="dk1">
                      <a:alpha val="40000"/>
                    </a:schemeClr>
                  </a:outerShdw>
                </a:effectLst>
              </a:rPr>
              <a:t>MemTotal</a:t>
            </a:r>
            <a:r>
              <a:rPr lang="en-US" dirty="0">
                <a:ln w="0"/>
                <a:solidFill>
                  <a:schemeClr val="tx1"/>
                </a:solidFill>
                <a:effectLst>
                  <a:outerShdw blurRad="38100" dist="19050" dir="2700000" algn="tl" rotWithShape="0">
                    <a:schemeClr val="dk1">
                      <a:alpha val="40000"/>
                    </a:schemeClr>
                  </a:outerShdw>
                </a:effectLst>
              </a:rPr>
              <a:t> | awk '{print ($2 / 1024) / 1024 ,"GiB"}’</a:t>
            </a:r>
          </a:p>
        </p:txBody>
      </p:sp>
      <p:sp>
        <p:nvSpPr>
          <p:cNvPr id="8" name="Rectangle 7">
            <a:extLst>
              <a:ext uri="{FF2B5EF4-FFF2-40B4-BE49-F238E27FC236}">
                <a16:creationId xmlns:a16="http://schemas.microsoft.com/office/drawing/2014/main" id="{86FECEC0-5880-4504-811E-F6508EA20D64}"/>
              </a:ext>
            </a:extLst>
          </p:cNvPr>
          <p:cNvSpPr/>
          <p:nvPr/>
        </p:nvSpPr>
        <p:spPr>
          <a:xfrm>
            <a:off x="264274" y="1949145"/>
            <a:ext cx="148761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For CPU </a:t>
            </a:r>
          </a:p>
        </p:txBody>
      </p:sp>
      <p:sp>
        <p:nvSpPr>
          <p:cNvPr id="9" name="Rectangle 8">
            <a:extLst>
              <a:ext uri="{FF2B5EF4-FFF2-40B4-BE49-F238E27FC236}">
                <a16:creationId xmlns:a16="http://schemas.microsoft.com/office/drawing/2014/main" id="{FA7F668D-53E9-4CE0-AE02-5610F447DED3}"/>
              </a:ext>
            </a:extLst>
          </p:cNvPr>
          <p:cNvSpPr/>
          <p:nvPr/>
        </p:nvSpPr>
        <p:spPr>
          <a:xfrm>
            <a:off x="4289677" y="2413763"/>
            <a:ext cx="422892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sed -i '/ swap / s/^\(.*\)$/</a:t>
            </a:r>
            <a:r>
              <a:rPr lang="en-US" dirty="0">
                <a:ln w="0"/>
                <a:solidFill>
                  <a:schemeClr val="accent1"/>
                </a:solidFill>
                <a:effectLst>
                  <a:outerShdw blurRad="38100" dist="19050" dir="2700000" algn="tl" rotWithShape="0">
                    <a:schemeClr val="dk1">
                      <a:alpha val="40000"/>
                    </a:schemeClr>
                  </a:outerShdw>
                </a:effectLst>
              </a:rPr>
              <a:t>#</a:t>
            </a:r>
            <a:r>
              <a:rPr lang="en-US" dirty="0">
                <a:ln w="0"/>
                <a:solidFill>
                  <a:schemeClr val="tx1"/>
                </a:solidFill>
                <a:effectLst>
                  <a:outerShdw blurRad="38100" dist="19050" dir="2700000" algn="tl" rotWithShape="0">
                    <a:schemeClr val="dk1">
                      <a:alpha val="40000"/>
                    </a:schemeClr>
                  </a:outerShdw>
                </a:effectLst>
              </a:rPr>
              <a:t>\1/g’ /etc/</a:t>
            </a:r>
            <a:r>
              <a:rPr lang="en-US" dirty="0" err="1">
                <a:ln w="0"/>
                <a:solidFill>
                  <a:schemeClr val="tx1"/>
                </a:solidFill>
                <a:effectLst>
                  <a:outerShdw blurRad="38100" dist="19050" dir="2700000" algn="tl" rotWithShape="0">
                    <a:schemeClr val="dk1">
                      <a:alpha val="40000"/>
                    </a:schemeClr>
                  </a:outerShdw>
                </a:effectLst>
              </a:rPr>
              <a:t>fstab</a:t>
            </a:r>
            <a:endParaRPr lang="en-US"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6EC27860-A6CF-44F6-8203-9ECF22C12A6A}"/>
              </a:ext>
            </a:extLst>
          </p:cNvPr>
          <p:cNvSpPr/>
          <p:nvPr/>
        </p:nvSpPr>
        <p:spPr>
          <a:xfrm>
            <a:off x="2871580" y="1960294"/>
            <a:ext cx="3917147"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/proc/</a:t>
            </a:r>
            <a:r>
              <a:rPr lang="en-US" dirty="0" err="1">
                <a:ln w="0"/>
                <a:solidFill>
                  <a:schemeClr val="tx1"/>
                </a:solidFill>
                <a:effectLst>
                  <a:outerShdw blurRad="38100" dist="19050" dir="2700000" algn="tl" rotWithShape="0">
                    <a:schemeClr val="dk1">
                      <a:alpha val="40000"/>
                    </a:schemeClr>
                  </a:outerShdw>
                </a:effectLst>
              </a:rPr>
              <a:t>cpuinfo</a:t>
            </a:r>
            <a:r>
              <a:rPr lang="en-US" dirty="0">
                <a:ln w="0"/>
                <a:solidFill>
                  <a:schemeClr val="tx1"/>
                </a:solidFill>
                <a:effectLst>
                  <a:outerShdw blurRad="38100" dist="19050" dir="2700000" algn="tl" rotWithShape="0">
                    <a:schemeClr val="dk1">
                      <a:alpha val="40000"/>
                    </a:schemeClr>
                  </a:outerShdw>
                </a:effectLst>
              </a:rPr>
              <a:t> | grep processor</a:t>
            </a:r>
          </a:p>
        </p:txBody>
      </p:sp>
      <p:sp>
        <p:nvSpPr>
          <p:cNvPr id="13" name="Rectangle 12">
            <a:extLst>
              <a:ext uri="{FF2B5EF4-FFF2-40B4-BE49-F238E27FC236}">
                <a16:creationId xmlns:a16="http://schemas.microsoft.com/office/drawing/2014/main" id="{240C7A33-A4C2-4473-BA1E-10CD52150043}"/>
              </a:ext>
            </a:extLst>
          </p:cNvPr>
          <p:cNvSpPr/>
          <p:nvPr/>
        </p:nvSpPr>
        <p:spPr>
          <a:xfrm>
            <a:off x="520589" y="2380938"/>
            <a:ext cx="3130061"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Disable the Swap permanently</a:t>
            </a:r>
          </a:p>
        </p:txBody>
      </p:sp>
      <p:sp>
        <p:nvSpPr>
          <p:cNvPr id="14" name="Rectangle 13">
            <a:extLst>
              <a:ext uri="{FF2B5EF4-FFF2-40B4-BE49-F238E27FC236}">
                <a16:creationId xmlns:a16="http://schemas.microsoft.com/office/drawing/2014/main" id="{7A64829C-E9DB-4A3D-9AC5-044D6945AD58}"/>
              </a:ext>
            </a:extLst>
          </p:cNvPr>
          <p:cNvSpPr/>
          <p:nvPr/>
        </p:nvSpPr>
        <p:spPr>
          <a:xfrm>
            <a:off x="520589" y="2899386"/>
            <a:ext cx="3563195"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Disable the swap for current session</a:t>
            </a:r>
          </a:p>
        </p:txBody>
      </p:sp>
      <p:sp>
        <p:nvSpPr>
          <p:cNvPr id="15" name="Rectangle 14">
            <a:extLst>
              <a:ext uri="{FF2B5EF4-FFF2-40B4-BE49-F238E27FC236}">
                <a16:creationId xmlns:a16="http://schemas.microsoft.com/office/drawing/2014/main" id="{CA5ABD41-F45A-4151-9B63-04126ADB5912}"/>
              </a:ext>
            </a:extLst>
          </p:cNvPr>
          <p:cNvSpPr/>
          <p:nvPr/>
        </p:nvSpPr>
        <p:spPr>
          <a:xfrm>
            <a:off x="4289677" y="2882942"/>
            <a:ext cx="1330214"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dirty="0" err="1">
                <a:ln w="0"/>
                <a:solidFill>
                  <a:schemeClr val="tx1"/>
                </a:solidFill>
                <a:effectLst>
                  <a:outerShdw blurRad="38100" dist="19050" dir="2700000" algn="tl" rotWithShape="0">
                    <a:schemeClr val="dk1">
                      <a:alpha val="40000"/>
                    </a:schemeClr>
                  </a:outerShdw>
                </a:effectLst>
              </a:rPr>
              <a:t>swapoff</a:t>
            </a:r>
            <a:r>
              <a:rPr lang="en-US" dirty="0">
                <a:ln w="0"/>
                <a:solidFill>
                  <a:schemeClr val="tx1"/>
                </a:solidFill>
                <a:effectLst>
                  <a:outerShdw blurRad="38100" dist="19050" dir="2700000" algn="tl" rotWithShape="0">
                    <a:schemeClr val="dk1">
                      <a:alpha val="40000"/>
                    </a:schemeClr>
                  </a:outerShdw>
                </a:effectLst>
              </a:rPr>
              <a:t> -a</a:t>
            </a:r>
          </a:p>
        </p:txBody>
      </p:sp>
      <p:sp>
        <p:nvSpPr>
          <p:cNvPr id="16" name="Rectangle 15">
            <a:extLst>
              <a:ext uri="{FF2B5EF4-FFF2-40B4-BE49-F238E27FC236}">
                <a16:creationId xmlns:a16="http://schemas.microsoft.com/office/drawing/2014/main" id="{324B5730-98E5-4806-BBB5-9C1BD28E63B1}"/>
              </a:ext>
            </a:extLst>
          </p:cNvPr>
          <p:cNvSpPr/>
          <p:nvPr/>
        </p:nvSpPr>
        <p:spPr>
          <a:xfrm>
            <a:off x="2369127" y="385997"/>
            <a:ext cx="7774975"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Commands to check the requirement?</a:t>
            </a:r>
          </a:p>
        </p:txBody>
      </p:sp>
      <p:sp>
        <p:nvSpPr>
          <p:cNvPr id="19" name="Rectangle 18">
            <a:extLst>
              <a:ext uri="{FF2B5EF4-FFF2-40B4-BE49-F238E27FC236}">
                <a16:creationId xmlns:a16="http://schemas.microsoft.com/office/drawing/2014/main" id="{5469F807-5335-4342-A9B5-45BA43F837F3}"/>
              </a:ext>
            </a:extLst>
          </p:cNvPr>
          <p:cNvSpPr/>
          <p:nvPr/>
        </p:nvSpPr>
        <p:spPr>
          <a:xfrm>
            <a:off x="520588" y="3417834"/>
            <a:ext cx="2020481"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Disable the </a:t>
            </a:r>
            <a:r>
              <a:rPr lang="en-US" dirty="0" err="1">
                <a:ln w="0"/>
                <a:solidFill>
                  <a:schemeClr val="tx1"/>
                </a:solidFill>
                <a:effectLst>
                  <a:outerShdw blurRad="38100" dist="19050" dir="2700000" algn="tl" rotWithShape="0">
                    <a:schemeClr val="dk1">
                      <a:alpha val="40000"/>
                    </a:schemeClr>
                  </a:outerShdw>
                </a:effectLst>
              </a:rPr>
              <a:t>Selinux</a:t>
            </a:r>
            <a:r>
              <a:rPr lang="en-US" dirty="0">
                <a:ln w="0"/>
                <a:solidFill>
                  <a:schemeClr val="tx1"/>
                </a:solidFill>
                <a:effectLst>
                  <a:outerShdw blurRad="38100" dist="19050" dir="2700000" algn="tl" rotWithShape="0">
                    <a:schemeClr val="dk1">
                      <a:alpha val="40000"/>
                    </a:schemeClr>
                  </a:outerShdw>
                </a:effectLst>
              </a:rPr>
              <a:t> </a:t>
            </a:r>
          </a:p>
        </p:txBody>
      </p:sp>
      <p:sp>
        <p:nvSpPr>
          <p:cNvPr id="20" name="Rectangle 19">
            <a:extLst>
              <a:ext uri="{FF2B5EF4-FFF2-40B4-BE49-F238E27FC236}">
                <a16:creationId xmlns:a16="http://schemas.microsoft.com/office/drawing/2014/main" id="{4B34017F-9E7C-47E0-B57D-A27BC4E5CA23}"/>
              </a:ext>
            </a:extLst>
          </p:cNvPr>
          <p:cNvSpPr/>
          <p:nvPr/>
        </p:nvSpPr>
        <p:spPr>
          <a:xfrm>
            <a:off x="4289676" y="3429000"/>
            <a:ext cx="2020481"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ln w="0"/>
                <a:solidFill>
                  <a:schemeClr val="tx1"/>
                </a:solidFill>
                <a:effectLst>
                  <a:outerShdw blurRad="38100" dist="19050" dir="2700000" algn="tl" rotWithShape="0">
                    <a:schemeClr val="dk1">
                      <a:alpha val="40000"/>
                    </a:schemeClr>
                  </a:outerShdw>
                </a:effectLst>
              </a:rPr>
              <a:t>SELINUX</a:t>
            </a:r>
            <a:r>
              <a:rPr lang="en-US" dirty="0">
                <a:ln w="0"/>
                <a:solidFill>
                  <a:schemeClr val="tx1"/>
                </a:solidFill>
                <a:effectLst>
                  <a:outerShdw blurRad="38100" dist="19050" dir="2700000" algn="tl" rotWithShape="0">
                    <a:schemeClr val="dk1">
                      <a:alpha val="40000"/>
                    </a:schemeClr>
                  </a:outerShdw>
                </a:effectLst>
              </a:rPr>
              <a:t>=disabled</a:t>
            </a:r>
          </a:p>
        </p:txBody>
      </p:sp>
      <p:sp>
        <p:nvSpPr>
          <p:cNvPr id="21" name="Rectangle 20">
            <a:extLst>
              <a:ext uri="{FF2B5EF4-FFF2-40B4-BE49-F238E27FC236}">
                <a16:creationId xmlns:a16="http://schemas.microsoft.com/office/drawing/2014/main" id="{DA89F88F-01A1-437F-BCD6-29D5C295EB85}"/>
              </a:ext>
            </a:extLst>
          </p:cNvPr>
          <p:cNvSpPr/>
          <p:nvPr/>
        </p:nvSpPr>
        <p:spPr>
          <a:xfrm>
            <a:off x="531525" y="3947448"/>
            <a:ext cx="475831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Edit the /etc/hosts file, As we are not using DNS</a:t>
            </a: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D1E89C00-52D3-4D89-B7F6-72D09B068EB0}"/>
              </a:ext>
            </a:extLst>
          </p:cNvPr>
          <p:cNvSpPr/>
          <p:nvPr/>
        </p:nvSpPr>
        <p:spPr>
          <a:xfrm>
            <a:off x="541604" y="4441529"/>
            <a:ext cx="2952368"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Disable the Firewall services </a:t>
            </a: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0D48C58E-D3A3-4B29-BCEC-021FB51EC5F8}"/>
              </a:ext>
            </a:extLst>
          </p:cNvPr>
          <p:cNvSpPr/>
          <p:nvPr/>
        </p:nvSpPr>
        <p:spPr>
          <a:xfrm>
            <a:off x="551683" y="4875374"/>
            <a:ext cx="4472704"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Install the Runtime engine i.e., Docker engine</a:t>
            </a: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5" name="Rectangle 24">
            <a:extLst>
              <a:ext uri="{FF2B5EF4-FFF2-40B4-BE49-F238E27FC236}">
                <a16:creationId xmlns:a16="http://schemas.microsoft.com/office/drawing/2014/main" id="{90FA6E2C-A2E2-46EE-B3F0-A85C847BC5FB}"/>
              </a:ext>
            </a:extLst>
          </p:cNvPr>
          <p:cNvSpPr/>
          <p:nvPr/>
        </p:nvSpPr>
        <p:spPr>
          <a:xfrm>
            <a:off x="442613" y="5369455"/>
            <a:ext cx="6346113" cy="5296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Install the Kubernetes Packages </a:t>
            </a:r>
            <a:r>
              <a:rPr lang="en-US" dirty="0" err="1">
                <a:ln w="0"/>
                <a:solidFill>
                  <a:schemeClr val="tx1"/>
                </a:solidFill>
                <a:effectLst>
                  <a:outerShdw blurRad="38100" dist="19050" dir="2700000" algn="tl" rotWithShape="0">
                    <a:schemeClr val="dk1">
                      <a:alpha val="40000"/>
                    </a:schemeClr>
                  </a:outerShdw>
                </a:effectLst>
              </a:rPr>
              <a:t>i.e</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kubelet</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kubeadm</a:t>
            </a:r>
            <a:r>
              <a:rPr lang="en-US" dirty="0">
                <a:ln w="0"/>
                <a:solidFill>
                  <a:schemeClr val="tx1"/>
                </a:solidFill>
                <a:effectLst>
                  <a:outerShdw blurRad="38100" dist="19050" dir="2700000" algn="tl" rotWithShape="0">
                    <a:schemeClr val="dk1">
                      <a:alpha val="40000"/>
                    </a:schemeClr>
                  </a:outerShdw>
                </a:effectLst>
              </a:rPr>
              <a:t>   kubectl</a:t>
            </a:r>
          </a:p>
          <a:p>
            <a:pPr algn="ctr"/>
            <a:endParaRPr 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27939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iterate type="lt">
                                    <p:tmPct val="10000"/>
                                  </p:iterate>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iterate type="wd">
                                    <p:tmPct val="10000"/>
                                  </p:iterate>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iterate type="wd">
                                    <p:tmPct val="10000"/>
                                  </p:iterate>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P spid="19" grpId="0" animBg="1"/>
      <p:bldP spid="20" grpId="0" animBg="1"/>
      <p:bldP spid="21"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88413D8-407B-487F-8024-98015BE33EEA}"/>
              </a:ext>
            </a:extLst>
          </p:cNvPr>
          <p:cNvSpPr/>
          <p:nvPr/>
        </p:nvSpPr>
        <p:spPr>
          <a:xfrm>
            <a:off x="10048" y="931851"/>
            <a:ext cx="4783317" cy="4303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2" name="Graphic 21" descr="Work from home house outline">
            <a:hlinkClick r:id="rId3" action="ppaction://hlinksldjump"/>
            <a:extLst>
              <a:ext uri="{FF2B5EF4-FFF2-40B4-BE49-F238E27FC236}">
                <a16:creationId xmlns:a16="http://schemas.microsoft.com/office/drawing/2014/main" id="{024EEDA0-0E9E-4F86-A17B-CFD52284AF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62080" y="6191513"/>
            <a:ext cx="629920" cy="629920"/>
          </a:xfrm>
          <a:prstGeom prst="rect">
            <a:avLst/>
          </a:prstGeom>
        </p:spPr>
      </p:pic>
      <p:sp>
        <p:nvSpPr>
          <p:cNvPr id="23" name="Rectangle 22">
            <a:extLst>
              <a:ext uri="{FF2B5EF4-FFF2-40B4-BE49-F238E27FC236}">
                <a16:creationId xmlns:a16="http://schemas.microsoft.com/office/drawing/2014/main" id="{22A8D5C7-DFFA-4D28-8323-095C59E4549D}"/>
              </a:ext>
            </a:extLst>
          </p:cNvPr>
          <p:cNvSpPr/>
          <p:nvPr/>
        </p:nvSpPr>
        <p:spPr>
          <a:xfrm>
            <a:off x="11490960" y="6075680"/>
            <a:ext cx="701040" cy="782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8" name="Group 17">
            <a:extLst>
              <a:ext uri="{FF2B5EF4-FFF2-40B4-BE49-F238E27FC236}">
                <a16:creationId xmlns:a16="http://schemas.microsoft.com/office/drawing/2014/main" id="{93ADD612-9B0B-4B76-B8DF-0E40214B2F64}"/>
              </a:ext>
            </a:extLst>
          </p:cNvPr>
          <p:cNvGrpSpPr/>
          <p:nvPr/>
        </p:nvGrpSpPr>
        <p:grpSpPr>
          <a:xfrm>
            <a:off x="5337066" y="225428"/>
            <a:ext cx="6905537" cy="5020665"/>
            <a:chOff x="616871" y="1049598"/>
            <a:chExt cx="2828621" cy="1985765"/>
          </a:xfrm>
        </p:grpSpPr>
        <p:sp>
          <p:nvSpPr>
            <p:cNvPr id="32" name="Rectangle 31">
              <a:extLst>
                <a:ext uri="{FF2B5EF4-FFF2-40B4-BE49-F238E27FC236}">
                  <a16:creationId xmlns:a16="http://schemas.microsoft.com/office/drawing/2014/main" id="{89FA0333-4130-4975-99DE-250207B2EC8F}"/>
                </a:ext>
              </a:extLst>
            </p:cNvPr>
            <p:cNvSpPr/>
            <p:nvPr/>
          </p:nvSpPr>
          <p:spPr>
            <a:xfrm>
              <a:off x="619696" y="1388812"/>
              <a:ext cx="2825796" cy="164655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3" name="Rectangle 32">
              <a:extLst>
                <a:ext uri="{FF2B5EF4-FFF2-40B4-BE49-F238E27FC236}">
                  <a16:creationId xmlns:a16="http://schemas.microsoft.com/office/drawing/2014/main" id="{8EC5A2D6-346A-4FF3-BB75-269CC41654A4}"/>
                </a:ext>
              </a:extLst>
            </p:cNvPr>
            <p:cNvSpPr/>
            <p:nvPr/>
          </p:nvSpPr>
          <p:spPr>
            <a:xfrm>
              <a:off x="616871" y="1049598"/>
              <a:ext cx="1642625" cy="2782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Worker node 1 / VM</a:t>
              </a:r>
            </a:p>
          </p:txBody>
        </p:sp>
      </p:grpSp>
      <p:sp>
        <p:nvSpPr>
          <p:cNvPr id="24" name="Rectangle 23">
            <a:extLst>
              <a:ext uri="{FF2B5EF4-FFF2-40B4-BE49-F238E27FC236}">
                <a16:creationId xmlns:a16="http://schemas.microsoft.com/office/drawing/2014/main" id="{FB7CFCD9-2D92-4D36-AD75-28C1D9C31E4E}"/>
              </a:ext>
            </a:extLst>
          </p:cNvPr>
          <p:cNvSpPr/>
          <p:nvPr/>
        </p:nvSpPr>
        <p:spPr>
          <a:xfrm>
            <a:off x="5978546" y="2950561"/>
            <a:ext cx="1738993" cy="5821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hlinkClick r:id="" action="ppaction://noaction"/>
              </a:rPr>
              <a:t>Kube-Proxy</a:t>
            </a:r>
            <a:endParaRPr lang="en-US" sz="2400" dirty="0"/>
          </a:p>
        </p:txBody>
      </p:sp>
      <p:sp>
        <p:nvSpPr>
          <p:cNvPr id="28" name="Rectangle 27">
            <a:extLst>
              <a:ext uri="{FF2B5EF4-FFF2-40B4-BE49-F238E27FC236}">
                <a16:creationId xmlns:a16="http://schemas.microsoft.com/office/drawing/2014/main" id="{8085F000-6398-407E-AB12-0692E616AA27}"/>
              </a:ext>
            </a:extLst>
          </p:cNvPr>
          <p:cNvSpPr/>
          <p:nvPr/>
        </p:nvSpPr>
        <p:spPr>
          <a:xfrm>
            <a:off x="5999898" y="1652657"/>
            <a:ext cx="1717641" cy="58214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hlinkClick r:id="" action="ppaction://noaction"/>
              </a:rPr>
              <a:t>Kubelet</a:t>
            </a:r>
            <a:endParaRPr lang="en-US" sz="2400" dirty="0"/>
          </a:p>
        </p:txBody>
      </p:sp>
      <p:sp>
        <p:nvSpPr>
          <p:cNvPr id="29" name="Rectangle 28">
            <a:extLst>
              <a:ext uri="{FF2B5EF4-FFF2-40B4-BE49-F238E27FC236}">
                <a16:creationId xmlns:a16="http://schemas.microsoft.com/office/drawing/2014/main" id="{7846F76B-11C8-49BB-8911-212D3719F5BA}"/>
              </a:ext>
            </a:extLst>
          </p:cNvPr>
          <p:cNvSpPr/>
          <p:nvPr/>
        </p:nvSpPr>
        <p:spPr>
          <a:xfrm>
            <a:off x="5337069" y="4805667"/>
            <a:ext cx="6898639" cy="428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CentOS 9</a:t>
            </a:r>
          </a:p>
        </p:txBody>
      </p:sp>
      <p:sp>
        <p:nvSpPr>
          <p:cNvPr id="30" name="Rectangle 29">
            <a:extLst>
              <a:ext uri="{FF2B5EF4-FFF2-40B4-BE49-F238E27FC236}">
                <a16:creationId xmlns:a16="http://schemas.microsoft.com/office/drawing/2014/main" id="{A6146DE8-4540-494B-81EC-78A1E6788F18}"/>
              </a:ext>
            </a:extLst>
          </p:cNvPr>
          <p:cNvSpPr/>
          <p:nvPr/>
        </p:nvSpPr>
        <p:spPr>
          <a:xfrm>
            <a:off x="5337069" y="4521158"/>
            <a:ext cx="6898639" cy="284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Docker Engine</a:t>
            </a:r>
          </a:p>
        </p:txBody>
      </p:sp>
      <p:sp>
        <p:nvSpPr>
          <p:cNvPr id="31" name="Rectangle 30">
            <a:extLst>
              <a:ext uri="{FF2B5EF4-FFF2-40B4-BE49-F238E27FC236}">
                <a16:creationId xmlns:a16="http://schemas.microsoft.com/office/drawing/2014/main" id="{B04BC01B-8477-4019-8C75-1019073A0B30}"/>
              </a:ext>
            </a:extLst>
          </p:cNvPr>
          <p:cNvSpPr/>
          <p:nvPr/>
        </p:nvSpPr>
        <p:spPr>
          <a:xfrm>
            <a:off x="5337069" y="4236978"/>
            <a:ext cx="6898639" cy="284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Kubernetes</a:t>
            </a:r>
          </a:p>
        </p:txBody>
      </p:sp>
      <mc:AlternateContent xmlns:mc="http://schemas.openxmlformats.org/markup-compatibility/2006">
        <mc:Choice xmlns:am3d="http://schemas.microsoft.com/office/drawing/2017/model3d" Requires="am3d">
          <p:graphicFrame>
            <p:nvGraphicFramePr>
              <p:cNvPr id="34" name="Content Placeholder 18" descr="Laptop Computer">
                <a:extLst>
                  <a:ext uri="{FF2B5EF4-FFF2-40B4-BE49-F238E27FC236}">
                    <a16:creationId xmlns:a16="http://schemas.microsoft.com/office/drawing/2014/main" id="{F1B580DD-F644-498A-8206-18AA8F036137}"/>
                  </a:ext>
                </a:extLst>
              </p:cNvPr>
              <p:cNvGraphicFramePr>
                <a:graphicFrameLocks noGrp="1" noChangeAspect="1"/>
              </p:cNvGraphicFramePr>
              <p:nvPr>
                <p:ph idx="1"/>
              </p:nvPr>
            </p:nvGraphicFramePr>
            <p:xfrm>
              <a:off x="1685073" y="5188102"/>
              <a:ext cx="2162840" cy="1649377"/>
            </p:xfrm>
            <a:graphic>
              <a:graphicData uri="http://schemas.microsoft.com/office/drawing/2017/model3d">
                <am3d:model3d r:embed="rId6">
                  <am3d:spPr>
                    <a:xfrm>
                      <a:off x="0" y="0"/>
                      <a:ext cx="2162840" cy="1649377"/>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542388" ay="246599" az="39197"/>
                    <am3d:postTrans dx="0" dy="0" dz="0"/>
                  </am3d:trans>
                  <am3d:raster rName="Office3DRenderer" rVer="16.0.8326">
                    <am3d:blip r:embed="rId7"/>
                  </am3d:raster>
                  <am3d:objViewport viewportSz="2567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Content Placeholder 18" descr="Laptop Computer">
                <a:extLst>
                  <a:ext uri="{FF2B5EF4-FFF2-40B4-BE49-F238E27FC236}">
                    <a16:creationId xmlns:a16="http://schemas.microsoft.com/office/drawing/2014/main" id="{F1B580DD-F644-498A-8206-18AA8F036137}"/>
                  </a:ext>
                </a:extLst>
              </p:cNvPr>
              <p:cNvPicPr>
                <a:picLocks noGrp="1" noRot="1" noChangeAspect="1" noMove="1" noResize="1" noEditPoints="1" noAdjustHandles="1" noChangeArrowheads="1" noChangeShapeType="1" noCrop="1"/>
              </p:cNvPicPr>
              <p:nvPr/>
            </p:nvPicPr>
            <p:blipFill>
              <a:blip r:embed="rId7"/>
              <a:stretch>
                <a:fillRect/>
              </a:stretch>
            </p:blipFill>
            <p:spPr>
              <a:xfrm>
                <a:off x="1685073" y="5188102"/>
                <a:ext cx="2162840" cy="1649377"/>
              </a:xfrm>
              <a:prstGeom prst="rect">
                <a:avLst/>
              </a:prstGeom>
            </p:spPr>
          </p:pic>
        </mc:Fallback>
      </mc:AlternateContent>
      <p:sp>
        <p:nvSpPr>
          <p:cNvPr id="36" name="Rectangle 35">
            <a:extLst>
              <a:ext uri="{FF2B5EF4-FFF2-40B4-BE49-F238E27FC236}">
                <a16:creationId xmlns:a16="http://schemas.microsoft.com/office/drawing/2014/main" id="{F1D49E55-DEE8-4CCC-8A79-1B927847DD24}"/>
              </a:ext>
            </a:extLst>
          </p:cNvPr>
          <p:cNvSpPr/>
          <p:nvPr/>
        </p:nvSpPr>
        <p:spPr>
          <a:xfrm>
            <a:off x="79504" y="1500913"/>
            <a:ext cx="1420741" cy="62048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Schedular</a:t>
            </a:r>
          </a:p>
        </p:txBody>
      </p:sp>
      <p:sp>
        <p:nvSpPr>
          <p:cNvPr id="37" name="Rectangle 36">
            <a:extLst>
              <a:ext uri="{FF2B5EF4-FFF2-40B4-BE49-F238E27FC236}">
                <a16:creationId xmlns:a16="http://schemas.microsoft.com/office/drawing/2014/main" id="{DEC088E3-171B-4432-898C-2F32CCF25E55}"/>
              </a:ext>
            </a:extLst>
          </p:cNvPr>
          <p:cNvSpPr/>
          <p:nvPr/>
        </p:nvSpPr>
        <p:spPr>
          <a:xfrm>
            <a:off x="2980343" y="1869638"/>
            <a:ext cx="1406367" cy="11619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API Server</a:t>
            </a:r>
          </a:p>
        </p:txBody>
      </p:sp>
      <p:sp>
        <p:nvSpPr>
          <p:cNvPr id="38" name="Rectangle 37">
            <a:extLst>
              <a:ext uri="{FF2B5EF4-FFF2-40B4-BE49-F238E27FC236}">
                <a16:creationId xmlns:a16="http://schemas.microsoft.com/office/drawing/2014/main" id="{BE740782-1A4A-4047-8114-8BEEC3D4A290}"/>
              </a:ext>
            </a:extLst>
          </p:cNvPr>
          <p:cNvSpPr/>
          <p:nvPr/>
        </p:nvSpPr>
        <p:spPr>
          <a:xfrm>
            <a:off x="77763" y="3385828"/>
            <a:ext cx="1424223" cy="5238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Controller</a:t>
            </a:r>
          </a:p>
        </p:txBody>
      </p:sp>
      <p:sp>
        <p:nvSpPr>
          <p:cNvPr id="39" name="Cylinder 38">
            <a:extLst>
              <a:ext uri="{FF2B5EF4-FFF2-40B4-BE49-F238E27FC236}">
                <a16:creationId xmlns:a16="http://schemas.microsoft.com/office/drawing/2014/main" id="{0B6467F2-173E-42BD-9E0A-7900C825F272}"/>
              </a:ext>
            </a:extLst>
          </p:cNvPr>
          <p:cNvSpPr/>
          <p:nvPr/>
        </p:nvSpPr>
        <p:spPr>
          <a:xfrm>
            <a:off x="124541" y="2324407"/>
            <a:ext cx="1043992" cy="822707"/>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133" dirty="0"/>
              <a:t>Etcd </a:t>
            </a:r>
            <a:r>
              <a:rPr lang="en-US" sz="1600" dirty="0"/>
              <a:t>Database</a:t>
            </a:r>
          </a:p>
        </p:txBody>
      </p:sp>
      <p:sp>
        <p:nvSpPr>
          <p:cNvPr id="45" name="Rectangle 44">
            <a:extLst>
              <a:ext uri="{FF2B5EF4-FFF2-40B4-BE49-F238E27FC236}">
                <a16:creationId xmlns:a16="http://schemas.microsoft.com/office/drawing/2014/main" id="{1CDE7DA1-164D-4A91-9BD0-006907BB2973}"/>
              </a:ext>
            </a:extLst>
          </p:cNvPr>
          <p:cNvSpPr/>
          <p:nvPr/>
        </p:nvSpPr>
        <p:spPr>
          <a:xfrm>
            <a:off x="-1" y="441234"/>
            <a:ext cx="3939052" cy="490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Master node 1 / VM</a:t>
            </a:r>
          </a:p>
        </p:txBody>
      </p:sp>
      <p:sp>
        <p:nvSpPr>
          <p:cNvPr id="52" name="Rectangle 51">
            <a:extLst>
              <a:ext uri="{FF2B5EF4-FFF2-40B4-BE49-F238E27FC236}">
                <a16:creationId xmlns:a16="http://schemas.microsoft.com/office/drawing/2014/main" id="{551FB38D-0733-4E4F-BFFC-083264D0B148}"/>
              </a:ext>
            </a:extLst>
          </p:cNvPr>
          <p:cNvSpPr/>
          <p:nvPr/>
        </p:nvSpPr>
        <p:spPr>
          <a:xfrm>
            <a:off x="10049" y="4795946"/>
            <a:ext cx="4793367" cy="428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CentOS 9</a:t>
            </a:r>
          </a:p>
        </p:txBody>
      </p:sp>
      <p:sp>
        <p:nvSpPr>
          <p:cNvPr id="53" name="Rectangle 52">
            <a:extLst>
              <a:ext uri="{FF2B5EF4-FFF2-40B4-BE49-F238E27FC236}">
                <a16:creationId xmlns:a16="http://schemas.microsoft.com/office/drawing/2014/main" id="{3D4B7E5B-0498-4D99-8519-C6083074957C}"/>
              </a:ext>
            </a:extLst>
          </p:cNvPr>
          <p:cNvSpPr/>
          <p:nvPr/>
        </p:nvSpPr>
        <p:spPr>
          <a:xfrm>
            <a:off x="10049" y="4511436"/>
            <a:ext cx="4793367" cy="284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Docker Engine</a:t>
            </a:r>
          </a:p>
        </p:txBody>
      </p:sp>
      <p:sp>
        <p:nvSpPr>
          <p:cNvPr id="54" name="Rectangle 53">
            <a:extLst>
              <a:ext uri="{FF2B5EF4-FFF2-40B4-BE49-F238E27FC236}">
                <a16:creationId xmlns:a16="http://schemas.microsoft.com/office/drawing/2014/main" id="{FB63C94F-61F3-4DA0-B8A3-4E978C173617}"/>
              </a:ext>
            </a:extLst>
          </p:cNvPr>
          <p:cNvSpPr/>
          <p:nvPr/>
        </p:nvSpPr>
        <p:spPr>
          <a:xfrm>
            <a:off x="10049" y="4227256"/>
            <a:ext cx="4793367" cy="284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Kubernetes</a:t>
            </a:r>
          </a:p>
        </p:txBody>
      </p:sp>
      <p:sp>
        <p:nvSpPr>
          <p:cNvPr id="55" name="Arrow: Up-Down 54">
            <a:extLst>
              <a:ext uri="{FF2B5EF4-FFF2-40B4-BE49-F238E27FC236}">
                <a16:creationId xmlns:a16="http://schemas.microsoft.com/office/drawing/2014/main" id="{91FF1A48-01FF-4AE9-BCB9-278982ACF874}"/>
              </a:ext>
            </a:extLst>
          </p:cNvPr>
          <p:cNvSpPr/>
          <p:nvPr/>
        </p:nvSpPr>
        <p:spPr>
          <a:xfrm rot="199390">
            <a:off x="3529210" y="3010479"/>
            <a:ext cx="247431" cy="2466181"/>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59" name="Rectangle 58">
            <a:extLst>
              <a:ext uri="{FF2B5EF4-FFF2-40B4-BE49-F238E27FC236}">
                <a16:creationId xmlns:a16="http://schemas.microsoft.com/office/drawing/2014/main" id="{D6030B76-1735-407F-8E86-42AF12FB412D}"/>
              </a:ext>
            </a:extLst>
          </p:cNvPr>
          <p:cNvSpPr/>
          <p:nvPr/>
        </p:nvSpPr>
        <p:spPr>
          <a:xfrm>
            <a:off x="9571565" y="1511405"/>
            <a:ext cx="1919395" cy="7361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POD 1</a:t>
            </a:r>
          </a:p>
          <a:p>
            <a:pPr algn="ctr"/>
            <a:r>
              <a:rPr lang="en-US" sz="2400" dirty="0"/>
              <a:t>C: </a:t>
            </a:r>
            <a:r>
              <a:rPr lang="en-US" sz="2400" dirty="0" err="1"/>
              <a:t>webapp1</a:t>
            </a:r>
            <a:endParaRPr lang="en-US" sz="2400" dirty="0"/>
          </a:p>
        </p:txBody>
      </p:sp>
      <p:sp>
        <p:nvSpPr>
          <p:cNvPr id="60" name="Rectangle 59">
            <a:extLst>
              <a:ext uri="{FF2B5EF4-FFF2-40B4-BE49-F238E27FC236}">
                <a16:creationId xmlns:a16="http://schemas.microsoft.com/office/drawing/2014/main" id="{04093BDF-1304-4021-825B-E406C7E0F354}"/>
              </a:ext>
            </a:extLst>
          </p:cNvPr>
          <p:cNvSpPr/>
          <p:nvPr/>
        </p:nvSpPr>
        <p:spPr>
          <a:xfrm>
            <a:off x="9571565" y="2849755"/>
            <a:ext cx="1919395" cy="7361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POD 2</a:t>
            </a:r>
          </a:p>
          <a:p>
            <a:pPr algn="ctr"/>
            <a:r>
              <a:rPr lang="en-US" sz="2400" dirty="0"/>
              <a:t>C: </a:t>
            </a:r>
            <a:r>
              <a:rPr lang="en-US" sz="2400" dirty="0" err="1"/>
              <a:t>database1</a:t>
            </a:r>
            <a:endParaRPr lang="en-US" sz="2400" dirty="0"/>
          </a:p>
        </p:txBody>
      </p:sp>
      <p:sp>
        <p:nvSpPr>
          <p:cNvPr id="2" name="Arrow: Right 1">
            <a:extLst>
              <a:ext uri="{FF2B5EF4-FFF2-40B4-BE49-F238E27FC236}">
                <a16:creationId xmlns:a16="http://schemas.microsoft.com/office/drawing/2014/main" id="{D3B4E803-914E-4B72-A9B0-009C3F67B78A}"/>
              </a:ext>
            </a:extLst>
          </p:cNvPr>
          <p:cNvSpPr/>
          <p:nvPr/>
        </p:nvSpPr>
        <p:spPr>
          <a:xfrm>
            <a:off x="7717540" y="1820043"/>
            <a:ext cx="1833224" cy="306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43" name="Arrow: Right 42">
            <a:extLst>
              <a:ext uri="{FF2B5EF4-FFF2-40B4-BE49-F238E27FC236}">
                <a16:creationId xmlns:a16="http://schemas.microsoft.com/office/drawing/2014/main" id="{761E4C31-44C9-408D-AC8D-4C9DAC99D4C2}"/>
              </a:ext>
            </a:extLst>
          </p:cNvPr>
          <p:cNvSpPr/>
          <p:nvPr/>
        </p:nvSpPr>
        <p:spPr>
          <a:xfrm>
            <a:off x="7726624" y="3119894"/>
            <a:ext cx="1833224" cy="306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46" name="Arrow: Right 45">
            <a:extLst>
              <a:ext uri="{FF2B5EF4-FFF2-40B4-BE49-F238E27FC236}">
                <a16:creationId xmlns:a16="http://schemas.microsoft.com/office/drawing/2014/main" id="{2ABBE644-3714-4591-994B-1F51712947FB}"/>
              </a:ext>
            </a:extLst>
          </p:cNvPr>
          <p:cNvSpPr/>
          <p:nvPr/>
        </p:nvSpPr>
        <p:spPr>
          <a:xfrm rot="20736368">
            <a:off x="4356339" y="2001852"/>
            <a:ext cx="1682548" cy="306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a:p>
        </p:txBody>
      </p:sp>
      <p:sp>
        <p:nvSpPr>
          <p:cNvPr id="47" name="Arrow: Right 46">
            <a:extLst>
              <a:ext uri="{FF2B5EF4-FFF2-40B4-BE49-F238E27FC236}">
                <a16:creationId xmlns:a16="http://schemas.microsoft.com/office/drawing/2014/main" id="{53C2FF7B-26BF-4D8D-BD18-D295BC310A96}"/>
              </a:ext>
            </a:extLst>
          </p:cNvPr>
          <p:cNvSpPr/>
          <p:nvPr/>
        </p:nvSpPr>
        <p:spPr>
          <a:xfrm rot="455399">
            <a:off x="4359024" y="2876936"/>
            <a:ext cx="1625619" cy="306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a:p>
        </p:txBody>
      </p:sp>
      <p:sp>
        <p:nvSpPr>
          <p:cNvPr id="3" name="Arrow: Bent 2">
            <a:extLst>
              <a:ext uri="{FF2B5EF4-FFF2-40B4-BE49-F238E27FC236}">
                <a16:creationId xmlns:a16="http://schemas.microsoft.com/office/drawing/2014/main" id="{4FBC3DBD-5009-44BF-9E7A-3492E2979CA5}"/>
              </a:ext>
            </a:extLst>
          </p:cNvPr>
          <p:cNvSpPr/>
          <p:nvPr/>
        </p:nvSpPr>
        <p:spPr>
          <a:xfrm flipH="1" flipV="1">
            <a:off x="4344648" y="2234799"/>
            <a:ext cx="2564152" cy="399605"/>
          </a:xfrm>
          <a:prstGeom prst="ben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solidFill>
                <a:schemeClr val="tx1"/>
              </a:solidFill>
            </a:endParaRPr>
          </a:p>
        </p:txBody>
      </p:sp>
      <p:sp>
        <p:nvSpPr>
          <p:cNvPr id="49" name="Arrow: Right 48">
            <a:extLst>
              <a:ext uri="{FF2B5EF4-FFF2-40B4-BE49-F238E27FC236}">
                <a16:creationId xmlns:a16="http://schemas.microsoft.com/office/drawing/2014/main" id="{7D995895-6299-468D-A193-9369C324BE23}"/>
              </a:ext>
            </a:extLst>
          </p:cNvPr>
          <p:cNvSpPr/>
          <p:nvPr/>
        </p:nvSpPr>
        <p:spPr>
          <a:xfrm rot="1098028">
            <a:off x="1478839" y="2090083"/>
            <a:ext cx="1545711" cy="204492"/>
          </a:xfrm>
          <a:prstGeom prst="rightArrow">
            <a:avLst>
              <a:gd name="adj1" fmla="val 70774"/>
              <a:gd name="adj2" fmla="val 50000"/>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50" name="Arrow: Right 49">
            <a:extLst>
              <a:ext uri="{FF2B5EF4-FFF2-40B4-BE49-F238E27FC236}">
                <a16:creationId xmlns:a16="http://schemas.microsoft.com/office/drawing/2014/main" id="{5D96D067-E534-4E9F-8E00-650607449180}"/>
              </a:ext>
            </a:extLst>
          </p:cNvPr>
          <p:cNvSpPr/>
          <p:nvPr/>
        </p:nvSpPr>
        <p:spPr>
          <a:xfrm rot="1028853" flipH="1">
            <a:off x="1461147" y="1733871"/>
            <a:ext cx="1555301" cy="306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a:p>
        </p:txBody>
      </p:sp>
      <p:sp>
        <p:nvSpPr>
          <p:cNvPr id="51" name="Arrow: Right 50">
            <a:extLst>
              <a:ext uri="{FF2B5EF4-FFF2-40B4-BE49-F238E27FC236}">
                <a16:creationId xmlns:a16="http://schemas.microsoft.com/office/drawing/2014/main" id="{309C0DCD-A8C4-4421-9320-ED4D284A1030}"/>
              </a:ext>
            </a:extLst>
          </p:cNvPr>
          <p:cNvSpPr/>
          <p:nvPr/>
        </p:nvSpPr>
        <p:spPr>
          <a:xfrm rot="176112">
            <a:off x="1172553" y="2468642"/>
            <a:ext cx="1853948" cy="204492"/>
          </a:xfrm>
          <a:prstGeom prst="rightArrow">
            <a:avLst>
              <a:gd name="adj1" fmla="val 70774"/>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62" name="Arrow: Right 61">
            <a:extLst>
              <a:ext uri="{FF2B5EF4-FFF2-40B4-BE49-F238E27FC236}">
                <a16:creationId xmlns:a16="http://schemas.microsoft.com/office/drawing/2014/main" id="{1AAD574C-21C0-4BBD-B113-DCAE7CE9F1FC}"/>
              </a:ext>
            </a:extLst>
          </p:cNvPr>
          <p:cNvSpPr/>
          <p:nvPr/>
        </p:nvSpPr>
        <p:spPr>
          <a:xfrm flipH="1">
            <a:off x="1168532" y="2690456"/>
            <a:ext cx="1849035" cy="306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a:p>
        </p:txBody>
      </p:sp>
      <p:sp>
        <p:nvSpPr>
          <p:cNvPr id="63" name="Arrow: Right 62">
            <a:extLst>
              <a:ext uri="{FF2B5EF4-FFF2-40B4-BE49-F238E27FC236}">
                <a16:creationId xmlns:a16="http://schemas.microsoft.com/office/drawing/2014/main" id="{992EE632-DB35-4DE0-904B-4B687324206A}"/>
              </a:ext>
            </a:extLst>
          </p:cNvPr>
          <p:cNvSpPr/>
          <p:nvPr/>
        </p:nvSpPr>
        <p:spPr>
          <a:xfrm rot="20458264" flipH="1">
            <a:off x="1447989" y="3132766"/>
            <a:ext cx="1667244" cy="30651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a:p>
        </p:txBody>
      </p:sp>
      <p:sp>
        <p:nvSpPr>
          <p:cNvPr id="64" name="Arrow: Right 63">
            <a:extLst>
              <a:ext uri="{FF2B5EF4-FFF2-40B4-BE49-F238E27FC236}">
                <a16:creationId xmlns:a16="http://schemas.microsoft.com/office/drawing/2014/main" id="{7A52BFB0-A1FA-44A9-BB0C-CF52542E66D2}"/>
              </a:ext>
            </a:extLst>
          </p:cNvPr>
          <p:cNvSpPr/>
          <p:nvPr/>
        </p:nvSpPr>
        <p:spPr>
          <a:xfrm rot="20380307">
            <a:off x="1402102" y="3323626"/>
            <a:ext cx="2184441" cy="204492"/>
          </a:xfrm>
          <a:prstGeom prst="rightArrow">
            <a:avLst>
              <a:gd name="adj1" fmla="val 70774"/>
              <a:gd name="adj2" fmla="val 50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434611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TotalTime>
  <Words>1643</Words>
  <Application>Microsoft Office PowerPoint</Application>
  <PresentationFormat>Widescreen</PresentationFormat>
  <Paragraphs>221</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Amasis MT Pro</vt:lpstr>
      <vt:lpstr>Arial</vt:lpstr>
      <vt:lpstr>Calibri</vt:lpstr>
      <vt:lpstr>Calibri Light</vt:lpstr>
      <vt:lpstr>Consolas</vt:lpstr>
      <vt:lpstr>Office Theme</vt:lpstr>
      <vt:lpstr>PowerPoint Presentation</vt:lpstr>
      <vt:lpstr>PowerPoint Presentation</vt:lpstr>
      <vt:lpstr>Contact Details:  - Anish Rana  - Contact Hours: 9am-3pm, Sat &amp; Sun -         Linkedin:  www.linkedin.com/in/anishrana2001           Github: https://github.com/anishrana2001/Kubernetes/tree/main/Kubernetes%20init</vt:lpstr>
      <vt:lpstr>                  Course Outline </vt:lpstr>
      <vt:lpstr>VM Requirement in Kubernetes Cluster?</vt:lpstr>
      <vt:lpstr>PowerPoint Presentation</vt:lpstr>
      <vt:lpstr>PowerPoint Presentation</vt:lpstr>
      <vt:lpstr>PowerPoint Presentation</vt:lpstr>
      <vt:lpstr>PowerPoint Presentation</vt:lpstr>
      <vt:lpstr>Kubernetes packages</vt:lpstr>
      <vt:lpstr>                                   Kubelet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Cluster create</dc:title>
  <dc:creator>RANA Anish OBS/OINIS</dc:creator>
  <cp:lastModifiedBy>RANA Anish OBS/OINIS</cp:lastModifiedBy>
  <cp:revision>43</cp:revision>
  <dcterms:created xsi:type="dcterms:W3CDTF">2022-11-08T14:58:27Z</dcterms:created>
  <dcterms:modified xsi:type="dcterms:W3CDTF">2022-11-15T17:42:06Z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222825-62ea-40f3-96b5-5375c07996e2_Enabled">
    <vt:lpwstr>true</vt:lpwstr>
  </property>
  <property fmtid="{D5CDD505-2E9C-101B-9397-08002B2CF9AE}" pid="3" name="MSIP_Label_07222825-62ea-40f3-96b5-5375c07996e2_SetDate">
    <vt:lpwstr>2022-11-08T14:58:42Z</vt:lpwstr>
  </property>
  <property fmtid="{D5CDD505-2E9C-101B-9397-08002B2CF9AE}" pid="4" name="MSIP_Label_07222825-62ea-40f3-96b5-5375c07996e2_Method">
    <vt:lpwstr>Privileged</vt:lpwstr>
  </property>
  <property fmtid="{D5CDD505-2E9C-101B-9397-08002B2CF9AE}" pid="5" name="MSIP_Label_07222825-62ea-40f3-96b5-5375c07996e2_Name">
    <vt:lpwstr>unrestricted_parent.2</vt:lpwstr>
  </property>
  <property fmtid="{D5CDD505-2E9C-101B-9397-08002B2CF9AE}" pid="6" name="MSIP_Label_07222825-62ea-40f3-96b5-5375c07996e2_SiteId">
    <vt:lpwstr>90c7a20a-f34b-40bf-bc48-b9253b6f5d20</vt:lpwstr>
  </property>
  <property fmtid="{D5CDD505-2E9C-101B-9397-08002B2CF9AE}" pid="7" name="MSIP_Label_07222825-62ea-40f3-96b5-5375c07996e2_ActionId">
    <vt:lpwstr>26eac397-6c62-4c57-947f-f47417eb124b</vt:lpwstr>
  </property>
  <property fmtid="{D5CDD505-2E9C-101B-9397-08002B2CF9AE}" pid="8" name="MSIP_Label_07222825-62ea-40f3-96b5-5375c07996e2_ContentBits">
    <vt:lpwstr>0</vt:lpwstr>
  </property>
</Properties>
</file>